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4/16/2020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4/16/2020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304800"/>
            <a:ext cx="8229600" cy="2286000"/>
          </a:xfrm>
        </p:spPr>
        <p:txBody>
          <a:bodyPr>
            <a:normAutofit/>
          </a:bodyPr>
          <a:lstStyle/>
          <a:p>
            <a:r>
              <a:rPr lang="en-IN" dirty="0" smtClean="0"/>
              <a:t>The US Foreign Policy and Unilateralism</a:t>
            </a:r>
            <a:br>
              <a:rPr lang="en-IN" dirty="0" smtClean="0"/>
            </a:br>
            <a:endParaRPr lang="en-IN" dirty="0"/>
          </a:p>
        </p:txBody>
      </p:sp>
      <p:sp>
        <p:nvSpPr>
          <p:cNvPr id="3" name="Subtitle 2"/>
          <p:cNvSpPr>
            <a:spLocks noGrp="1"/>
          </p:cNvSpPr>
          <p:nvPr>
            <p:ph type="subTitle" idx="1"/>
          </p:nvPr>
        </p:nvSpPr>
        <p:spPr>
          <a:xfrm>
            <a:off x="1371600" y="3733800"/>
            <a:ext cx="6400800" cy="2438400"/>
          </a:xfrm>
        </p:spPr>
        <p:txBody>
          <a:bodyPr/>
          <a:lstStyle/>
          <a:p>
            <a:r>
              <a:rPr lang="en-IN" dirty="0" smtClean="0"/>
              <a:t>BY-</a:t>
            </a:r>
          </a:p>
          <a:p>
            <a:r>
              <a:rPr lang="en-IN" dirty="0" err="1" smtClean="0"/>
              <a:t>Rakesh</a:t>
            </a:r>
            <a:r>
              <a:rPr lang="en-IN" dirty="0" smtClean="0"/>
              <a:t> </a:t>
            </a:r>
            <a:r>
              <a:rPr lang="en-IN" dirty="0" err="1" smtClean="0"/>
              <a:t>Ranjan</a:t>
            </a:r>
            <a:endParaRPr lang="en-IN" dirty="0" smtClean="0"/>
          </a:p>
          <a:p>
            <a:r>
              <a:rPr lang="en-IN" dirty="0" smtClean="0"/>
              <a:t>Dept. of Political Science, PU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447800"/>
          </a:xfrm>
        </p:spPr>
        <p:txBody>
          <a:bodyPr>
            <a:normAutofit/>
          </a:bodyPr>
          <a:lstStyle/>
          <a:p>
            <a:r>
              <a:rPr lang="en-IN" sz="3200" dirty="0" smtClean="0"/>
              <a:t>Characteristics  of New  Unilateralism</a:t>
            </a:r>
            <a:endParaRPr lang="en-IN" sz="3200" dirty="0"/>
          </a:p>
        </p:txBody>
      </p:sp>
      <p:sp>
        <p:nvSpPr>
          <p:cNvPr id="3" name="Content Placeholder 2"/>
          <p:cNvSpPr>
            <a:spLocks noGrp="1"/>
          </p:cNvSpPr>
          <p:nvPr>
            <p:ph idx="1"/>
          </p:nvPr>
        </p:nvSpPr>
        <p:spPr>
          <a:xfrm>
            <a:off x="457200" y="1752600"/>
            <a:ext cx="8229600" cy="4709160"/>
          </a:xfrm>
        </p:spPr>
        <p:txBody>
          <a:bodyPr>
            <a:normAutofit fontScale="85000" lnSpcReduction="20000"/>
          </a:bodyPr>
          <a:lstStyle/>
          <a:p>
            <a:r>
              <a:rPr lang="en-IN" sz="3800" i="1" dirty="0" smtClean="0"/>
              <a:t>Policy of deterrence</a:t>
            </a:r>
            <a:endParaRPr lang="en-IN" sz="3800" dirty="0" smtClean="0"/>
          </a:p>
          <a:p>
            <a:pPr>
              <a:buNone/>
            </a:pPr>
            <a:r>
              <a:rPr lang="en-IN" dirty="0" smtClean="0"/>
              <a:t>           Deterrence posited that weapons are necessary for to assure that no enemy would attack the United States or its allies. After 1990, the US-Soviet bipolar deterrence relationship of the Cold War has been replaced by a group of states, non-state actors, such as terrorists, ethnic militias, cults and organized criminals . Furthermore, neo-conservatives have assumed that threat to the United States and the world can come from ‘rouge states’ such as Iraq, Iran and North Korea, weak and failed states like Afghanistan and Iraq, because they relate terrorism with the WMD.</a:t>
            </a:r>
          </a:p>
          <a:p>
            <a:pPr>
              <a:buNone/>
            </a:pPr>
            <a:r>
              <a:rPr lang="en-IN" dirty="0" smtClean="0"/>
              <a:t>           Thus, the meaning of threat has broadened after the Cold War.</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t>Characteristics of New Unilateralism</a:t>
            </a:r>
            <a:endParaRPr lang="en-IN" sz="3200" dirty="0"/>
          </a:p>
        </p:txBody>
      </p:sp>
      <p:sp>
        <p:nvSpPr>
          <p:cNvPr id="3" name="Content Placeholder 2"/>
          <p:cNvSpPr>
            <a:spLocks noGrp="1"/>
          </p:cNvSpPr>
          <p:nvPr>
            <p:ph idx="1"/>
          </p:nvPr>
        </p:nvSpPr>
        <p:spPr>
          <a:xfrm>
            <a:off x="457200" y="1752600"/>
            <a:ext cx="8229600" cy="4556760"/>
          </a:xfrm>
        </p:spPr>
        <p:txBody>
          <a:bodyPr>
            <a:normAutofit fontScale="77500" lnSpcReduction="20000"/>
          </a:bodyPr>
          <a:lstStyle/>
          <a:p>
            <a:r>
              <a:rPr lang="en-IN" sz="3800" i="1" dirty="0" smtClean="0"/>
              <a:t>Pre-emptive strike</a:t>
            </a:r>
            <a:endParaRPr lang="en-IN" sz="3800" dirty="0" smtClean="0"/>
          </a:p>
          <a:p>
            <a:pPr>
              <a:buNone/>
            </a:pPr>
            <a:r>
              <a:rPr lang="en-IN" dirty="0" smtClean="0"/>
              <a:t>            It is apparent that there was a shift in the US policy of containment and deterrence applied during the Cold War with a new policy of pre-emptive attack on enemy state developing WMD. Pre-emption is the use of military force in advance of a first use of force by the enemy. It is an act of “anticipatory self-defence in a war initiated by the enemy”. After 9/11 terrorist attacks, US security policy is to apply pre-emptive strike in order to prevent acts of terrorism. This policy has been used as a justification for military intervention in Iraq. A link has been made between rouge states, terrorist groups and the WMD. It is warned that terrorists could now attack the United States with the WMD through their rouge allies.</a:t>
            </a:r>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t>Characteristics of New Unilateralism</a:t>
            </a:r>
            <a:endParaRPr lang="en-IN" sz="3200" dirty="0"/>
          </a:p>
        </p:txBody>
      </p:sp>
      <p:sp>
        <p:nvSpPr>
          <p:cNvPr id="3" name="Content Placeholder 2"/>
          <p:cNvSpPr>
            <a:spLocks noGrp="1"/>
          </p:cNvSpPr>
          <p:nvPr>
            <p:ph idx="1"/>
          </p:nvPr>
        </p:nvSpPr>
        <p:spPr/>
        <p:txBody>
          <a:bodyPr>
            <a:normAutofit fontScale="77500" lnSpcReduction="20000"/>
          </a:bodyPr>
          <a:lstStyle/>
          <a:p>
            <a:r>
              <a:rPr lang="en-IN" sz="3500" i="1" smtClean="0"/>
              <a:t>Emphasis </a:t>
            </a:r>
            <a:r>
              <a:rPr lang="en-IN" sz="3500" i="1" dirty="0" smtClean="0"/>
              <a:t>on power</a:t>
            </a:r>
            <a:endParaRPr lang="en-IN" sz="3500" dirty="0" smtClean="0"/>
          </a:p>
          <a:p>
            <a:pPr>
              <a:buNone/>
            </a:pPr>
            <a:r>
              <a:rPr lang="en-IN" dirty="0" smtClean="0"/>
              <a:t>            The United States declared that they enjoy a position of unparalleled military strength and great economic and political influence. It is hard to challenge US unilateralism, because the United States is the only country with military, diplomatic, economic, technological and political power, thus, can act unilaterally. Many scholars believe that the US behaves unilaterally because it can. Yet, US power is not unlimited, but it is unprecedented – too powerful to counterbalance, there can be no other major power against the United States. The United States has dominance over the leadership of IMF; globalization spreads American values and </a:t>
            </a:r>
            <a:r>
              <a:rPr lang="en-IN" dirty="0" err="1" smtClean="0"/>
              <a:t>favors</a:t>
            </a:r>
            <a:r>
              <a:rPr lang="en-IN" dirty="0" smtClean="0"/>
              <a:t> American interests. Thus, these will further promote American unilateralism</a:t>
            </a:r>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t>Characteristics of New Unilateralism</a:t>
            </a:r>
            <a:endParaRPr lang="en-IN" sz="3200" dirty="0"/>
          </a:p>
        </p:txBody>
      </p:sp>
      <p:sp>
        <p:nvSpPr>
          <p:cNvPr id="3" name="Content Placeholder 2"/>
          <p:cNvSpPr>
            <a:spLocks noGrp="1"/>
          </p:cNvSpPr>
          <p:nvPr>
            <p:ph idx="1"/>
          </p:nvPr>
        </p:nvSpPr>
        <p:spPr/>
        <p:txBody>
          <a:bodyPr>
            <a:normAutofit fontScale="85000" lnSpcReduction="10000"/>
          </a:bodyPr>
          <a:lstStyle/>
          <a:p>
            <a:r>
              <a:rPr lang="en-IN" sz="3500" i="1" dirty="0" smtClean="0"/>
              <a:t>Emphasis on Democracy</a:t>
            </a:r>
            <a:endParaRPr lang="en-IN" sz="3500" dirty="0" smtClean="0"/>
          </a:p>
          <a:p>
            <a:pPr>
              <a:buNone/>
            </a:pPr>
            <a:r>
              <a:rPr lang="en-IN" dirty="0" smtClean="0"/>
              <a:t>           New unilateralism advocates promoting and advancing democracy and preserving peace by the United States being of last resort. According to the</a:t>
            </a:r>
          </a:p>
          <a:p>
            <a:pPr>
              <a:buNone/>
            </a:pPr>
            <a:r>
              <a:rPr lang="en-IN" dirty="0" smtClean="0"/>
              <a:t>     NSS, the United States “will actively work to bring the hope of democracy, development, free markets and free trade to every corner of the world.” After 9/11 terrorist attack, the US advanced a policy to create democratic political institution in Afghanistan and Iraq and furthermore throughout the Middle East and North Africa. Thus, during the Bush administration democratic transformation became the main pillar of the American foreign policy. </a:t>
            </a:r>
          </a:p>
          <a:p>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Conclusion..</a:t>
            </a:r>
            <a:br>
              <a:rPr lang="en-IN" dirty="0" smtClean="0"/>
            </a:br>
            <a:endParaRPr lang="en-IN" dirty="0"/>
          </a:p>
        </p:txBody>
      </p:sp>
      <p:sp>
        <p:nvSpPr>
          <p:cNvPr id="3" name="Content Placeholder 2"/>
          <p:cNvSpPr>
            <a:spLocks noGrp="1"/>
          </p:cNvSpPr>
          <p:nvPr>
            <p:ph idx="1"/>
          </p:nvPr>
        </p:nvSpPr>
        <p:spPr/>
        <p:txBody>
          <a:bodyPr>
            <a:normAutofit lnSpcReduction="10000"/>
          </a:bodyPr>
          <a:lstStyle/>
          <a:p>
            <a:r>
              <a:rPr lang="en-IN" dirty="0" smtClean="0"/>
              <a:t>An example of a unilateral action is the American President Donald Trump's decision to withdraw from the Paris Climate Accord is in 2017. The Paris Climate Accord was negotiated and approved by nearly 200 nations around the world, and involved climate change--an issue that is impossible to combat significantly if countries are not united in fighting it. The unilateralism is one of the oldest concepts in the United States foreign policy and has been </a:t>
            </a:r>
            <a:r>
              <a:rPr lang="en-IN" dirty="0" err="1" smtClean="0"/>
              <a:t>prac</a:t>
            </a:r>
            <a:r>
              <a:rPr lang="en-IN" dirty="0" smtClean="0"/>
              <a:t>- </a:t>
            </a:r>
            <a:r>
              <a:rPr lang="en-IN" dirty="0" err="1" smtClean="0"/>
              <a:t>ticed</a:t>
            </a:r>
            <a:r>
              <a:rPr lang="en-IN" dirty="0" smtClean="0"/>
              <a:t> throughout the American history</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a:t>
            </a:r>
            <a:endParaRPr lang="en-IN" dirty="0"/>
          </a:p>
        </p:txBody>
      </p:sp>
      <p:sp>
        <p:nvSpPr>
          <p:cNvPr id="3" name="Content Placeholder 2"/>
          <p:cNvSpPr>
            <a:spLocks noGrp="1"/>
          </p:cNvSpPr>
          <p:nvPr>
            <p:ph idx="1"/>
          </p:nvPr>
        </p:nvSpPr>
        <p:spPr/>
        <p:txBody>
          <a:bodyPr>
            <a:normAutofit lnSpcReduction="10000"/>
          </a:bodyPr>
          <a:lstStyle/>
          <a:p>
            <a:r>
              <a:rPr lang="en-IN" dirty="0" smtClean="0"/>
              <a:t>The unilateralism is one of the oldest concepts in the United States foreign policy and has been practiced throughout the American history. The unilateral policy involves the independent actions on international arena without taking into account any other ally states. There is a debate between unilateralism and multilateralism in American foreign policy. </a:t>
            </a:r>
            <a:r>
              <a:rPr lang="en-IN" smtClean="0"/>
              <a:t>In the post-9/11 era we have observed a resurgence of Unilateralist preferences in the US foreign policy.</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smtClean="0"/>
          </a:p>
          <a:p>
            <a:endParaRPr lang="en-IN" dirty="0" smtClean="0"/>
          </a:p>
          <a:p>
            <a:endParaRPr lang="en-IN" dirty="0" smtClean="0"/>
          </a:p>
          <a:p>
            <a:pPr>
              <a:buNone/>
            </a:pPr>
            <a:r>
              <a:rPr lang="en-IN" sz="4000" smtClean="0"/>
              <a:t>                     </a:t>
            </a:r>
            <a:r>
              <a:rPr lang="en-IN" sz="4000" dirty="0" smtClean="0"/>
              <a:t>Thank you</a:t>
            </a:r>
            <a:endParaRPr lang="en-IN"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The US Foreign Policy </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The post war period has been described as American era of international relations. The ethical and democratic principles occupied an important position in USA foreign policy , Not only its domestic but even international actions were greatly influenced by values, like/dislike for exploitation &amp; tyranny ,brief Individual liberty and equality dedication to the rule of law among the nations ,peaceful settlement of international disputes. So, USA was promoting such type of behaviour in foreign policy to create and maintain its positive Image in outer world.  At the present stage USA has great influence on the globalised world and leading it as super power.</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The US Foreign Policy </a:t>
            </a:r>
            <a:endParaRPr lang="en-IN" dirty="0"/>
          </a:p>
        </p:txBody>
      </p:sp>
      <p:sp>
        <p:nvSpPr>
          <p:cNvPr id="3" name="Content Placeholder 2"/>
          <p:cNvSpPr>
            <a:spLocks noGrp="1"/>
          </p:cNvSpPr>
          <p:nvPr>
            <p:ph idx="1"/>
          </p:nvPr>
        </p:nvSpPr>
        <p:spPr/>
        <p:txBody>
          <a:bodyPr>
            <a:normAutofit fontScale="85000" lnSpcReduction="10000"/>
          </a:bodyPr>
          <a:lstStyle/>
          <a:p>
            <a:pPr>
              <a:buNone/>
            </a:pPr>
            <a:r>
              <a:rPr lang="en-IN" b="1" dirty="0" smtClean="0"/>
              <a:t>At the current age major &amp; core objectives of USA foreign policy are under:</a:t>
            </a:r>
          </a:p>
          <a:p>
            <a:r>
              <a:rPr lang="en-IN" dirty="0" smtClean="0"/>
              <a:t> 1. Remain a dominant power of the world. </a:t>
            </a:r>
          </a:p>
          <a:p>
            <a:r>
              <a:rPr lang="en-IN" dirty="0" smtClean="0"/>
              <a:t>2. Leading the war on terror with alliance states. </a:t>
            </a:r>
          </a:p>
          <a:p>
            <a:r>
              <a:rPr lang="en-IN" dirty="0" smtClean="0"/>
              <a:t>3. To Promote&amp; achieve its hidden economic interests &amp; other benefits through UNO cover. </a:t>
            </a:r>
          </a:p>
          <a:p>
            <a:r>
              <a:rPr lang="en-IN" dirty="0" smtClean="0"/>
              <a:t>4. To maintain its image as liberal &amp; developed state. </a:t>
            </a:r>
          </a:p>
          <a:p>
            <a:r>
              <a:rPr lang="en-IN" dirty="0" smtClean="0"/>
              <a:t>5. To promote the Justice &amp; democracy among the Nations. </a:t>
            </a:r>
          </a:p>
          <a:p>
            <a:r>
              <a:rPr lang="en-IN" dirty="0" smtClean="0"/>
              <a:t>6. Seeking for global peace &amp; prosperity for itself and for rest of world as well.</a:t>
            </a:r>
          </a:p>
          <a:p>
            <a:r>
              <a:rPr lang="en-IN" dirty="0" smtClean="0"/>
              <a:t> </a:t>
            </a: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Foreign Policy Goals</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 </a:t>
            </a:r>
            <a:r>
              <a:rPr lang="en-IN" b="1" dirty="0" smtClean="0"/>
              <a:t>The US Foreign policy goals include the following:</a:t>
            </a:r>
          </a:p>
          <a:p>
            <a:pPr lvl="0"/>
            <a:r>
              <a:rPr lang="en-IN" dirty="0" smtClean="0"/>
              <a:t>Preserving the national security of the United States</a:t>
            </a:r>
          </a:p>
          <a:p>
            <a:pPr lvl="0"/>
            <a:r>
              <a:rPr lang="en-IN" dirty="0" smtClean="0"/>
              <a:t>Promoting world peace and a secure global environment</a:t>
            </a:r>
          </a:p>
          <a:p>
            <a:pPr lvl="0"/>
            <a:r>
              <a:rPr lang="en-IN" dirty="0" smtClean="0"/>
              <a:t>Maintaining a balance of power among nations</a:t>
            </a:r>
          </a:p>
          <a:p>
            <a:pPr lvl="0"/>
            <a:r>
              <a:rPr lang="en-IN" dirty="0" smtClean="0"/>
              <a:t>Working with allies to solve international problems</a:t>
            </a:r>
          </a:p>
          <a:p>
            <a:pPr lvl="0"/>
            <a:r>
              <a:rPr lang="en-IN" dirty="0" smtClean="0"/>
              <a:t>Promoting democratic values and human rights</a:t>
            </a:r>
          </a:p>
          <a:p>
            <a:pPr lvl="0"/>
            <a:r>
              <a:rPr lang="en-IN" dirty="0" smtClean="0"/>
              <a:t>Furthering cooperative foreign trade and global involvement in international trade organizations</a:t>
            </a:r>
          </a:p>
          <a:p>
            <a:pPr>
              <a:buNone/>
            </a:pPr>
            <a:r>
              <a:rPr lang="en-IN" dirty="0" smtClean="0"/>
              <a:t>                   Examining these goals closely reveals that they are based on cooperation with other nations, although "preserving the national security of the United States" implies possible competition and conflict.</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Decision Making in US foreign Policy</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As with all policy making, many people and organizations have a hand in setting United States foreign policy. The main objective of foreign policy is to use diplomacy — or talking, meeting, and making agreements — to solve international problems. </a:t>
            </a:r>
          </a:p>
          <a:p>
            <a:pPr>
              <a:buNone/>
            </a:pPr>
            <a:r>
              <a:rPr lang="en-IN" dirty="0" smtClean="0"/>
              <a:t>                                       </a:t>
            </a:r>
          </a:p>
          <a:p>
            <a:pPr>
              <a:buNone/>
            </a:pPr>
            <a:r>
              <a:rPr lang="en-IN" dirty="0" smtClean="0"/>
              <a:t>    The President almost always has the primary responsibility for shaping foreign policy.  According to the Constitution, Presidents sign treaties with other nations with the "advice and consent" of the Senate. So the Senate, and to a lesser extent, the House of Representatives, also participate in shaping foreign </a:t>
            </a:r>
            <a:r>
              <a:rPr lang="en-IN" dirty="0" err="1" smtClean="0"/>
              <a:t>policy.The</a:t>
            </a:r>
            <a:r>
              <a:rPr lang="en-IN" dirty="0" smtClean="0"/>
              <a:t> Secretary of State and many other officials of the State Department play major roles in setting foreign policy.</a:t>
            </a: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Unilateralism</a:t>
            </a:r>
            <a:endParaRPr lang="en-IN" dirty="0"/>
          </a:p>
        </p:txBody>
      </p:sp>
      <p:sp>
        <p:nvSpPr>
          <p:cNvPr id="3" name="Content Placeholder 2"/>
          <p:cNvSpPr>
            <a:spLocks noGrp="1"/>
          </p:cNvSpPr>
          <p:nvPr>
            <p:ph idx="1"/>
          </p:nvPr>
        </p:nvSpPr>
        <p:spPr/>
        <p:txBody>
          <a:bodyPr>
            <a:normAutofit lnSpcReduction="10000"/>
          </a:bodyPr>
          <a:lstStyle/>
          <a:p>
            <a:r>
              <a:rPr lang="en-IN" dirty="0" smtClean="0"/>
              <a:t>Unilateralism is an approach in international relations in which states act without regard to the interests of other states or without their support. Unilateralism is usually contrasted with its opposite approach, multilateralism. Multilateralism is acting cooperatively with other states. Though unilateralism is often used in a negative way, experts agree that there are positive aspects to occasionally acting unilaterally, such as in issues of national self-defence.</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IN" dirty="0" smtClean="0"/>
              <a:t>Unilateralism Vs Multilateralism</a:t>
            </a:r>
            <a:endParaRPr lang="en-IN" dirty="0"/>
          </a:p>
        </p:txBody>
      </p:sp>
      <p:sp>
        <p:nvSpPr>
          <p:cNvPr id="3" name="Content Placeholder 2"/>
          <p:cNvSpPr>
            <a:spLocks noGrp="1"/>
          </p:cNvSpPr>
          <p:nvPr>
            <p:ph idx="1"/>
          </p:nvPr>
        </p:nvSpPr>
        <p:spPr>
          <a:xfrm>
            <a:off x="457200" y="2133600"/>
            <a:ext cx="8229600" cy="4175760"/>
          </a:xfrm>
        </p:spPr>
        <p:txBody>
          <a:bodyPr>
            <a:normAutofit fontScale="92500"/>
          </a:bodyPr>
          <a:lstStyle/>
          <a:p>
            <a:pPr>
              <a:buNone/>
            </a:pPr>
            <a:r>
              <a:rPr lang="en-IN" dirty="0" smtClean="0"/>
              <a:t>“Unilateralism,” by contrast, refers to a tendency to </a:t>
            </a:r>
            <a:r>
              <a:rPr lang="en-IN" i="1" dirty="0" smtClean="0"/>
              <a:t>opt out </a:t>
            </a:r>
            <a:r>
              <a:rPr lang="en-IN" dirty="0" smtClean="0"/>
              <a:t>of a multilateral framework (whether existing or proposed) or to </a:t>
            </a:r>
            <a:r>
              <a:rPr lang="en-IN" i="1" dirty="0" smtClean="0"/>
              <a:t>act alone </a:t>
            </a:r>
            <a:r>
              <a:rPr lang="en-IN" dirty="0" smtClean="0"/>
              <a:t>in </a:t>
            </a:r>
            <a:r>
              <a:rPr lang="en-IN" dirty="0" err="1" smtClean="0"/>
              <a:t>addressinga</a:t>
            </a:r>
            <a:r>
              <a:rPr lang="en-IN" dirty="0" smtClean="0"/>
              <a:t> particular global or regional challenge rather than choosing to participate in collective action.</a:t>
            </a:r>
          </a:p>
          <a:p>
            <a:pPr>
              <a:buNone/>
            </a:pPr>
            <a:r>
              <a:rPr lang="en-IN" dirty="0" smtClean="0"/>
              <a:t>Multilateralism requires states to follow international norms and pay more respect to international institutions; this is contrasted with unilateralism, where a single state can influence how international relations can be conducted.</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dirty="0" smtClean="0"/>
              <a:t> </a:t>
            </a:r>
            <a:endParaRPr lang="en-IN" sz="3600" dirty="0"/>
          </a:p>
        </p:txBody>
      </p:sp>
      <p:sp>
        <p:nvSpPr>
          <p:cNvPr id="3" name="Content Placeholder 2"/>
          <p:cNvSpPr>
            <a:spLocks noGrp="1"/>
          </p:cNvSpPr>
          <p:nvPr>
            <p:ph idx="1"/>
          </p:nvPr>
        </p:nvSpPr>
        <p:spPr>
          <a:xfrm>
            <a:off x="457200" y="1752600"/>
            <a:ext cx="8229600" cy="4556760"/>
          </a:xfrm>
        </p:spPr>
        <p:txBody>
          <a:bodyPr>
            <a:normAutofit fontScale="92500" lnSpcReduction="10000"/>
          </a:bodyPr>
          <a:lstStyle/>
          <a:p>
            <a:r>
              <a:rPr lang="en-IN" dirty="0" smtClean="0"/>
              <a:t>During the Cold War when there was bipolar distribution of power, the United States supported the establishment of multilateral cooperation in the</a:t>
            </a:r>
          </a:p>
          <a:p>
            <a:pPr>
              <a:buNone/>
            </a:pPr>
            <a:r>
              <a:rPr lang="en-IN" dirty="0" smtClean="0"/>
              <a:t>      world. </a:t>
            </a:r>
          </a:p>
          <a:p>
            <a:r>
              <a:rPr lang="en-IN" dirty="0" smtClean="0"/>
              <a:t>Soon after the dissolution of the Soviet Union there was expectation for </a:t>
            </a:r>
            <a:r>
              <a:rPr lang="en-IN" dirty="0" err="1" smtClean="0"/>
              <a:t>multipolar</a:t>
            </a:r>
            <a:r>
              <a:rPr lang="en-IN" dirty="0" smtClean="0"/>
              <a:t> distribution of power in Europe. However, as the former Soviet Union lost its power, the United States  emerged as the world </a:t>
            </a:r>
            <a:r>
              <a:rPr lang="en-IN" dirty="0" err="1" smtClean="0"/>
              <a:t>unipolar</a:t>
            </a:r>
            <a:r>
              <a:rPr lang="en-IN" dirty="0" smtClean="0"/>
              <a:t> power, and there emerged unilateral distribution rather than </a:t>
            </a:r>
            <a:r>
              <a:rPr lang="en-IN" dirty="0" err="1" smtClean="0"/>
              <a:t>multipolar</a:t>
            </a:r>
            <a:r>
              <a:rPr lang="en-IN" dirty="0" smtClean="0"/>
              <a:t> distribution of power. The American foreign policy priorities became much clearer after 9/11. </a:t>
            </a:r>
          </a:p>
          <a:p>
            <a:endParaRPr lang="en-IN" dirty="0"/>
          </a:p>
        </p:txBody>
      </p:sp>
      <p:sp>
        <p:nvSpPr>
          <p:cNvPr id="5" name="Rectangle 4"/>
          <p:cNvSpPr/>
          <p:nvPr/>
        </p:nvSpPr>
        <p:spPr>
          <a:xfrm>
            <a:off x="533400" y="304800"/>
            <a:ext cx="7848600" cy="1077218"/>
          </a:xfrm>
          <a:prstGeom prst="rect">
            <a:avLst/>
          </a:prstGeom>
        </p:spPr>
        <p:txBody>
          <a:bodyPr wrap="square">
            <a:spAutoFit/>
          </a:bodyPr>
          <a:lstStyle/>
          <a:p>
            <a:r>
              <a:rPr lang="en-IN" sz="3200" dirty="0" smtClean="0">
                <a:latin typeface="+mj-lt"/>
              </a:rPr>
              <a:t>From Multilateralism to  New Unilateralism in US Foreign policy</a:t>
            </a:r>
            <a:endParaRPr lang="en-IN" sz="3200"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dirty="0" smtClean="0"/>
              <a:t>From Multilateralism to New Unilateralism in US Foreign policy</a:t>
            </a:r>
            <a:endParaRPr lang="en-IN" sz="3600" dirty="0"/>
          </a:p>
        </p:txBody>
      </p:sp>
      <p:sp>
        <p:nvSpPr>
          <p:cNvPr id="3" name="Content Placeholder 2"/>
          <p:cNvSpPr>
            <a:spLocks noGrp="1"/>
          </p:cNvSpPr>
          <p:nvPr>
            <p:ph idx="1"/>
          </p:nvPr>
        </p:nvSpPr>
        <p:spPr/>
        <p:txBody>
          <a:bodyPr/>
          <a:lstStyle/>
          <a:p>
            <a:r>
              <a:rPr lang="en-IN" dirty="0" smtClean="0"/>
              <a:t>In US foreign policy, since 2001 there was a great change from “multilateral engagement”  to “new unilateralism”. Unilateralism is not a new approach for US foreign policy. But new unilateralism has some specific characteristics such as change in the policy of deterrence, the emphasis on pre emption, on the US power, will to act alone and advancing democracy. There are critics inside and outside the United States about this strategy. </a:t>
            </a:r>
          </a:p>
          <a:p>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205</TotalTime>
  <Words>1433</Words>
  <Application>Microsoft Office PowerPoint</Application>
  <PresentationFormat>On-screen Show (4:3)</PresentationFormat>
  <Paragraphs>62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The US Foreign Policy and Unilateralism </vt:lpstr>
      <vt:lpstr>The US Foreign Policy </vt:lpstr>
      <vt:lpstr>The US Foreign Policy </vt:lpstr>
      <vt:lpstr> Foreign Policy Goals</vt:lpstr>
      <vt:lpstr>Decision Making in US foreign Policy</vt:lpstr>
      <vt:lpstr>What is Unilateralism</vt:lpstr>
      <vt:lpstr>Unilateralism Vs Multilateralism</vt:lpstr>
      <vt:lpstr> </vt:lpstr>
      <vt:lpstr>From Multilateralism to New Unilateralism in US Foreign policy</vt:lpstr>
      <vt:lpstr>Characteristics  of New  Unilateralism</vt:lpstr>
      <vt:lpstr>Characteristics of New Unilateralism</vt:lpstr>
      <vt:lpstr>Characteristics of New Unilateralism</vt:lpstr>
      <vt:lpstr>Characteristics of New Unilateralism</vt:lpstr>
      <vt:lpstr>Conclusion.. </vt:lpstr>
      <vt:lpstr>Conclusion</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 Foreign Policy and Unilateralism </dc:title>
  <dc:creator>User</dc:creator>
  <cp:lastModifiedBy>User</cp:lastModifiedBy>
  <cp:revision>40</cp:revision>
  <dcterms:created xsi:type="dcterms:W3CDTF">2006-08-16T00:00:00Z</dcterms:created>
  <dcterms:modified xsi:type="dcterms:W3CDTF">2020-04-16T13:44:35Z</dcterms:modified>
</cp:coreProperties>
</file>