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4/25/2020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4/25/2020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229600" cy="1600200"/>
          </a:xfrm>
        </p:spPr>
        <p:txBody>
          <a:bodyPr>
            <a:normAutofit/>
          </a:bodyPr>
          <a:lstStyle/>
          <a:p>
            <a:r>
              <a:rPr lang="en-IN" sz="3200" dirty="0" err="1" smtClean="0"/>
              <a:t>F.w</a:t>
            </a:r>
            <a:r>
              <a:rPr lang="en-IN" sz="3200" dirty="0" smtClean="0"/>
              <a:t>. Riggs: Ecological approach</a:t>
            </a:r>
            <a:r>
              <a:rPr lang="en-IN" dirty="0" smtClean="0"/>
              <a:t/>
            </a:r>
            <a:br>
              <a:rPr lang="en-IN" dirty="0" smtClean="0"/>
            </a:br>
            <a:r>
              <a:rPr lang="en-IN" sz="2800" dirty="0" smtClean="0"/>
              <a:t>(</a:t>
            </a:r>
            <a:r>
              <a:rPr lang="en-IN" sz="2800" dirty="0" err="1" smtClean="0"/>
              <a:t>m.a</a:t>
            </a:r>
            <a:r>
              <a:rPr lang="en-IN" sz="2800" dirty="0" smtClean="0"/>
              <a:t>. Semester-2 mpolcc-5)</a:t>
            </a:r>
            <a:endParaRPr lang="en-IN" sz="2800" dirty="0"/>
          </a:p>
        </p:txBody>
      </p:sp>
      <p:sp>
        <p:nvSpPr>
          <p:cNvPr id="3" name="Subtitle 2"/>
          <p:cNvSpPr>
            <a:spLocks noGrp="1"/>
          </p:cNvSpPr>
          <p:nvPr>
            <p:ph type="subTitle" idx="1"/>
          </p:nvPr>
        </p:nvSpPr>
        <p:spPr/>
        <p:txBody>
          <a:bodyPr>
            <a:normAutofit fontScale="92500" lnSpcReduction="20000"/>
          </a:bodyPr>
          <a:lstStyle/>
          <a:p>
            <a:r>
              <a:rPr lang="en-IN" dirty="0" smtClean="0"/>
              <a:t>By-</a:t>
            </a:r>
          </a:p>
          <a:p>
            <a:r>
              <a:rPr lang="en-IN" dirty="0" smtClean="0"/>
              <a:t>Rakesh Ranjan</a:t>
            </a:r>
          </a:p>
          <a:p>
            <a:r>
              <a:rPr lang="en-IN" dirty="0" smtClean="0"/>
              <a:t>Dept. of political Science,</a:t>
            </a:r>
          </a:p>
          <a:p>
            <a:r>
              <a:rPr lang="en-IN" dirty="0" smtClean="0"/>
              <a:t>Patna University, Patna</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dirty="0" smtClean="0"/>
              <a:t/>
            </a:r>
            <a:br>
              <a:rPr lang="en-IN" sz="3600" dirty="0" smtClean="0"/>
            </a:br>
            <a:r>
              <a:rPr lang="en-IN" sz="3600" dirty="0" smtClean="0"/>
              <a:t/>
            </a:r>
            <a:br>
              <a:rPr lang="en-IN" sz="3600" dirty="0" smtClean="0"/>
            </a:br>
            <a:r>
              <a:rPr lang="en-IN" sz="3600" dirty="0" smtClean="0"/>
              <a:t>Characteristics of Prismatic Societies</a:t>
            </a:r>
            <a:r>
              <a:rPr lang="en-IN" dirty="0" smtClean="0"/>
              <a:t/>
            </a:r>
            <a:br>
              <a:rPr lang="en-IN" dirty="0" smtClean="0"/>
            </a:br>
            <a:r>
              <a:rPr lang="en-IN" dirty="0" smtClean="0"/>
              <a:t> </a:t>
            </a:r>
            <a:br>
              <a:rPr lang="en-IN" dirty="0" smtClean="0"/>
            </a:b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latin typeface="Arial" pitchFamily="34" charset="0"/>
                <a:cs typeface="Arial" pitchFamily="34" charset="0"/>
              </a:rPr>
              <a:t>Riggs devoted much of his efforts on </a:t>
            </a:r>
            <a:r>
              <a:rPr lang="en-IN" dirty="0" smtClean="0">
                <a:latin typeface="Arial" pitchFamily="34" charset="0"/>
                <a:cs typeface="Arial" pitchFamily="34" charset="0"/>
              </a:rPr>
              <a:t>Prismatic </a:t>
            </a:r>
            <a:r>
              <a:rPr lang="en-IN" dirty="0" smtClean="0">
                <a:latin typeface="Arial" pitchFamily="34" charset="0"/>
                <a:cs typeface="Arial" pitchFamily="34" charset="0"/>
              </a:rPr>
              <a:t>M</a:t>
            </a:r>
            <a:r>
              <a:rPr lang="en-IN" dirty="0" smtClean="0">
                <a:latin typeface="Arial" pitchFamily="34" charset="0"/>
                <a:cs typeface="Arial" pitchFamily="34" charset="0"/>
              </a:rPr>
              <a:t>odel </a:t>
            </a:r>
            <a:r>
              <a:rPr lang="en-IN" dirty="0" smtClean="0">
                <a:latin typeface="Arial" pitchFamily="34" charset="0"/>
                <a:cs typeface="Arial" pitchFamily="34" charset="0"/>
              </a:rPr>
              <a:t>to explain the nature and administration in the post-colonial emergent nations. While doing his field work in Thailand and teaching in Philippines,  he articulated prismatic model based on the metaphor of prism as the fused white sunlight passes through a prism, it becomes diffracted into several separate colours. Here the fused light signifies fused structures of a traditional society; the diffracted colours represent the specialized or diffracted structures of modern society ; and the situation within the prism reflects the conditions in developing nations, which Riggs regarded as prismatic societies. </a:t>
            </a:r>
            <a:endParaRPr lang="en-IN"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dirty="0" smtClean="0"/>
              <a:t>Characteristics of Prismatic Societies</a:t>
            </a:r>
            <a:endParaRPr lang="en-IN" sz="3200" dirty="0"/>
          </a:p>
        </p:txBody>
      </p:sp>
      <p:sp>
        <p:nvSpPr>
          <p:cNvPr id="3" name="Content Placeholder 2"/>
          <p:cNvSpPr>
            <a:spLocks noGrp="1"/>
          </p:cNvSpPr>
          <p:nvPr>
            <p:ph idx="1"/>
          </p:nvPr>
        </p:nvSpPr>
        <p:spPr/>
        <p:txBody>
          <a:bodyPr>
            <a:normAutofit fontScale="92500" lnSpcReduction="10000"/>
          </a:bodyPr>
          <a:lstStyle/>
          <a:p>
            <a:pPr>
              <a:buNone/>
            </a:pPr>
            <a:r>
              <a:rPr lang="en-IN" dirty="0" smtClean="0">
                <a:latin typeface="Arial" pitchFamily="34" charset="0"/>
                <a:cs typeface="Arial" pitchFamily="34" charset="0"/>
              </a:rPr>
              <a:t>According to Riggs, prismatic society has three important characteristics, which are:</a:t>
            </a:r>
          </a:p>
          <a:p>
            <a:pPr>
              <a:buNone/>
            </a:pPr>
            <a:r>
              <a:rPr lang="en-IN" dirty="0" smtClean="0">
                <a:latin typeface="Arial" pitchFamily="34" charset="0"/>
                <a:cs typeface="Arial" pitchFamily="34" charset="0"/>
              </a:rPr>
              <a:t>(</a:t>
            </a:r>
            <a:r>
              <a:rPr lang="en-IN" dirty="0" err="1" smtClean="0">
                <a:latin typeface="Arial" pitchFamily="34" charset="0"/>
                <a:cs typeface="Arial" pitchFamily="34" charset="0"/>
              </a:rPr>
              <a:t>i</a:t>
            </a:r>
            <a:r>
              <a:rPr lang="en-IN" dirty="0" smtClean="0">
                <a:latin typeface="Arial" pitchFamily="34" charset="0"/>
                <a:cs typeface="Arial" pitchFamily="34" charset="0"/>
              </a:rPr>
              <a:t>) </a:t>
            </a:r>
            <a:r>
              <a:rPr lang="en-IN" u="sng" dirty="0" smtClean="0">
                <a:latin typeface="Arial" pitchFamily="34" charset="0"/>
                <a:cs typeface="Arial" pitchFamily="34" charset="0"/>
              </a:rPr>
              <a:t>Heterogeneity</a:t>
            </a:r>
            <a:r>
              <a:rPr lang="en-IN" dirty="0" smtClean="0">
                <a:latin typeface="Arial" pitchFamily="34" charset="0"/>
                <a:cs typeface="Arial" pitchFamily="34" charset="0"/>
              </a:rPr>
              <a:t>: </a:t>
            </a:r>
          </a:p>
          <a:p>
            <a:pPr>
              <a:buNone/>
            </a:pPr>
            <a:r>
              <a:rPr lang="en-IN" dirty="0" smtClean="0">
                <a:latin typeface="Arial" pitchFamily="34" charset="0"/>
                <a:cs typeface="Arial" pitchFamily="34" charset="0"/>
              </a:rPr>
              <a:t>         There exists modern features of society side by side with traditional features. </a:t>
            </a:r>
          </a:p>
          <a:p>
            <a:pPr>
              <a:buNone/>
            </a:pPr>
            <a:r>
              <a:rPr lang="en-IN" dirty="0" smtClean="0">
                <a:latin typeface="Arial" pitchFamily="34" charset="0"/>
                <a:cs typeface="Arial" pitchFamily="34" charset="0"/>
              </a:rPr>
              <a:t>        The people are not integrated but divided on line of  religion etc.</a:t>
            </a:r>
          </a:p>
          <a:p>
            <a:pPr>
              <a:buNone/>
            </a:pPr>
            <a:r>
              <a:rPr lang="en-IN" dirty="0" smtClean="0">
                <a:latin typeface="Arial" pitchFamily="34" charset="0"/>
                <a:cs typeface="Arial" pitchFamily="34" charset="0"/>
              </a:rPr>
              <a:t>         Un equal level of development.</a:t>
            </a:r>
          </a:p>
          <a:p>
            <a:pPr>
              <a:buNone/>
            </a:pPr>
            <a:r>
              <a:rPr lang="en-IN" dirty="0" smtClean="0">
                <a:latin typeface="Arial" pitchFamily="34" charset="0"/>
                <a:cs typeface="Arial" pitchFamily="34" charset="0"/>
              </a:rPr>
              <a:t>         Highly westernized and modern urban sector co-exists with rural irrational sector. </a:t>
            </a:r>
          </a:p>
          <a:p>
            <a:pPr>
              <a:buNone/>
            </a:pPr>
            <a:r>
              <a:rPr lang="en-IN" dirty="0" smtClean="0">
                <a:latin typeface="Arial" pitchFamily="34" charset="0"/>
                <a:cs typeface="Arial" pitchFamily="34" charset="0"/>
              </a:rPr>
              <a:t> </a:t>
            </a:r>
            <a:endParaRPr lang="en-IN" dirty="0">
              <a:latin typeface="Arial" pitchFamily="34" charset="0"/>
              <a:cs typeface="Arial" pitchFamily="34" charset="0"/>
            </a:endParaRPr>
          </a:p>
        </p:txBody>
      </p:sp>
      <p:sp>
        <p:nvSpPr>
          <p:cNvPr id="15" name="Action Button: Forward or Next 14">
            <a:hlinkClick r:id="" action="ppaction://hlinkshowjump?jump=nextslide" highlightClick="1"/>
          </p:cNvPr>
          <p:cNvSpPr/>
          <p:nvPr/>
        </p:nvSpPr>
        <p:spPr>
          <a:xfrm>
            <a:off x="685800" y="2895600"/>
            <a:ext cx="533400" cy="228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ction Button: Forward or Next 18">
            <a:hlinkClick r:id="" action="ppaction://hlinkshowjump?jump=nextslide" highlightClick="1"/>
          </p:cNvPr>
          <p:cNvSpPr/>
          <p:nvPr/>
        </p:nvSpPr>
        <p:spPr>
          <a:xfrm>
            <a:off x="685800" y="3733800"/>
            <a:ext cx="533400" cy="228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Action Button: Forward or Next 19">
            <a:hlinkClick r:id="" action="ppaction://hlinkshowjump?jump=nextslide" highlightClick="1"/>
          </p:cNvPr>
          <p:cNvSpPr/>
          <p:nvPr/>
        </p:nvSpPr>
        <p:spPr>
          <a:xfrm>
            <a:off x="762000" y="4953000"/>
            <a:ext cx="533400" cy="228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Action Button: Forward or Next 20">
            <a:hlinkClick r:id="" action="ppaction://hlinkshowjump?jump=nextslide" highlightClick="1"/>
          </p:cNvPr>
          <p:cNvSpPr/>
          <p:nvPr/>
        </p:nvSpPr>
        <p:spPr>
          <a:xfrm>
            <a:off x="762000" y="4495800"/>
            <a:ext cx="533400" cy="228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Characteristics of Prismatic Societies</a:t>
            </a:r>
            <a:endParaRPr lang="en-IN" sz="3200" dirty="0"/>
          </a:p>
        </p:txBody>
      </p:sp>
      <p:sp>
        <p:nvSpPr>
          <p:cNvPr id="3" name="Content Placeholder 2"/>
          <p:cNvSpPr>
            <a:spLocks noGrp="1"/>
          </p:cNvSpPr>
          <p:nvPr>
            <p:ph idx="1"/>
          </p:nvPr>
        </p:nvSpPr>
        <p:spPr/>
        <p:txBody>
          <a:bodyPr>
            <a:normAutofit/>
          </a:bodyPr>
          <a:lstStyle/>
          <a:p>
            <a:r>
              <a:rPr lang="en-IN" dirty="0" smtClean="0">
                <a:latin typeface="Arial" pitchFamily="34" charset="0"/>
                <a:cs typeface="Arial" pitchFamily="34" charset="0"/>
              </a:rPr>
              <a:t>(ii) </a:t>
            </a:r>
            <a:r>
              <a:rPr lang="en-IN" u="sng" dirty="0" smtClean="0">
                <a:latin typeface="Arial" pitchFamily="34" charset="0"/>
                <a:cs typeface="Arial" pitchFamily="34" charset="0"/>
              </a:rPr>
              <a:t>Formalism:</a:t>
            </a:r>
            <a:endParaRPr lang="en-IN" u="sng" dirty="0" smtClean="0">
              <a:latin typeface="Arial" pitchFamily="34" charset="0"/>
              <a:cs typeface="Arial" pitchFamily="34" charset="0"/>
            </a:endParaRPr>
          </a:p>
          <a:p>
            <a:pPr>
              <a:buNone/>
            </a:pPr>
            <a:r>
              <a:rPr lang="en-IN" dirty="0" smtClean="0">
                <a:latin typeface="Arial" pitchFamily="34" charset="0"/>
                <a:cs typeface="Arial" pitchFamily="34" charset="0"/>
              </a:rPr>
              <a:t>    Formalism is the deference between the prescribed and the practiced.</a:t>
            </a:r>
          </a:p>
          <a:p>
            <a:pPr>
              <a:buNone/>
            </a:pPr>
            <a:r>
              <a:rPr lang="en-IN" dirty="0" smtClean="0">
                <a:latin typeface="Arial" pitchFamily="34" charset="0"/>
                <a:cs typeface="Arial" pitchFamily="34" charset="0"/>
              </a:rPr>
              <a:t>    Level of formalism is dependent on the nature of pressure for development. If the pressure comes from outside, level of formalism increases.</a:t>
            </a:r>
          </a:p>
          <a:p>
            <a:pPr>
              <a:buNone/>
            </a:pPr>
            <a:r>
              <a:rPr lang="en-IN" dirty="0" smtClean="0">
                <a:latin typeface="Arial" pitchFamily="34" charset="0"/>
                <a:cs typeface="Arial" pitchFamily="34" charset="0"/>
              </a:rPr>
              <a:t>    In Formalistic situation, values and norms may receive lip service but ignored in real practice.</a:t>
            </a:r>
          </a:p>
          <a:p>
            <a:endParaRPr lang="en-IN" dirty="0"/>
          </a:p>
        </p:txBody>
      </p:sp>
      <p:sp>
        <p:nvSpPr>
          <p:cNvPr id="4" name="Action Button: Forward or Next 3">
            <a:hlinkClick r:id="" action="ppaction://hlinkshowjump?jump=nextslide" highlightClick="1"/>
          </p:cNvPr>
          <p:cNvSpPr/>
          <p:nvPr/>
        </p:nvSpPr>
        <p:spPr>
          <a:xfrm>
            <a:off x="457200" y="2209800"/>
            <a:ext cx="533400" cy="228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Action Button: Forward or Next 6">
            <a:hlinkClick r:id="" action="ppaction://hlinkshowjump?jump=nextslide" highlightClick="1"/>
          </p:cNvPr>
          <p:cNvSpPr/>
          <p:nvPr/>
        </p:nvSpPr>
        <p:spPr>
          <a:xfrm>
            <a:off x="457200" y="3200400"/>
            <a:ext cx="533400" cy="228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Action Button: Forward or Next 7">
            <a:hlinkClick r:id="" action="ppaction://hlinkshowjump?jump=nextslide" highlightClick="1"/>
          </p:cNvPr>
          <p:cNvSpPr/>
          <p:nvPr/>
        </p:nvSpPr>
        <p:spPr>
          <a:xfrm>
            <a:off x="457200" y="4953000"/>
            <a:ext cx="533400" cy="228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Characteristics of Prismatic Societies</a:t>
            </a:r>
            <a:endParaRPr lang="en-IN" sz="3200" dirty="0"/>
          </a:p>
        </p:txBody>
      </p:sp>
      <p:sp>
        <p:nvSpPr>
          <p:cNvPr id="3" name="Content Placeholder 2"/>
          <p:cNvSpPr>
            <a:spLocks noGrp="1"/>
          </p:cNvSpPr>
          <p:nvPr>
            <p:ph idx="1"/>
          </p:nvPr>
        </p:nvSpPr>
        <p:spPr/>
        <p:txBody>
          <a:bodyPr>
            <a:normAutofit fontScale="92500" lnSpcReduction="10000"/>
          </a:bodyPr>
          <a:lstStyle/>
          <a:p>
            <a:r>
              <a:rPr lang="en-IN" dirty="0" smtClean="0"/>
              <a:t> </a:t>
            </a:r>
            <a:r>
              <a:rPr lang="en-IN" dirty="0" smtClean="0">
                <a:latin typeface="Arial" pitchFamily="34" charset="0"/>
                <a:cs typeface="Arial" pitchFamily="34" charset="0"/>
              </a:rPr>
              <a:t>(iii) </a:t>
            </a:r>
            <a:r>
              <a:rPr lang="en-IN" u="sng" dirty="0" smtClean="0">
                <a:latin typeface="Arial" pitchFamily="34" charset="0"/>
                <a:cs typeface="Arial" pitchFamily="34" charset="0"/>
              </a:rPr>
              <a:t>Functional </a:t>
            </a:r>
            <a:r>
              <a:rPr lang="en-IN" u="sng" dirty="0" smtClean="0">
                <a:latin typeface="Arial" pitchFamily="34" charset="0"/>
                <a:cs typeface="Arial" pitchFamily="34" charset="0"/>
              </a:rPr>
              <a:t>overlapping </a:t>
            </a:r>
            <a:r>
              <a:rPr lang="en-IN" dirty="0" smtClean="0">
                <a:latin typeface="Arial" pitchFamily="34" charset="0"/>
                <a:cs typeface="Arial" pitchFamily="34" charset="0"/>
              </a:rPr>
              <a:t>:</a:t>
            </a:r>
          </a:p>
          <a:p>
            <a:r>
              <a:rPr lang="en-IN" dirty="0" smtClean="0">
                <a:latin typeface="Arial" pitchFamily="34" charset="0"/>
                <a:cs typeface="Arial" pitchFamily="34" charset="0"/>
              </a:rPr>
              <a:t> </a:t>
            </a:r>
            <a:r>
              <a:rPr lang="en-IN" dirty="0" smtClean="0">
                <a:latin typeface="Arial" pitchFamily="34" charset="0"/>
                <a:cs typeface="Arial" pitchFamily="34" charset="0"/>
              </a:rPr>
              <a:t>In a prismatic society similar functions are performed by different institutions. This features shows that differentiated structures co-exist with undifferentiated structures. Overlapping is manifest in a prismatic society by many features e. g. nepotism, poly-communalism or </a:t>
            </a:r>
            <a:r>
              <a:rPr lang="en-IN" dirty="0" smtClean="0">
                <a:latin typeface="Arial" pitchFamily="34" charset="0"/>
                <a:cs typeface="Arial" pitchFamily="34" charset="0"/>
              </a:rPr>
              <a:t>poly -</a:t>
            </a:r>
            <a:r>
              <a:rPr lang="en-IN" dirty="0" err="1" smtClean="0">
                <a:latin typeface="Arial" pitchFamily="34" charset="0"/>
                <a:cs typeface="Arial" pitchFamily="34" charset="0"/>
              </a:rPr>
              <a:t>normavativism</a:t>
            </a:r>
            <a:r>
              <a:rPr lang="en-IN" dirty="0" smtClean="0">
                <a:latin typeface="Arial" pitchFamily="34" charset="0"/>
                <a:cs typeface="Arial" pitchFamily="34" charset="0"/>
              </a:rPr>
              <a:t>, lack of consensus, separation of authority and control. </a:t>
            </a:r>
          </a:p>
          <a:p>
            <a:r>
              <a:rPr lang="en-IN" dirty="0" smtClean="0">
                <a:latin typeface="Arial" pitchFamily="34" charset="0"/>
                <a:cs typeface="Arial" pitchFamily="34" charset="0"/>
              </a:rPr>
              <a:t>Due to these features, the social change in a prismatic society is inconsistent, incomplete and irresponsive. </a:t>
            </a:r>
            <a:endParaRPr lang="en-IN"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Sala Model in Prismatic Societies</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latin typeface="Arial" pitchFamily="34" charset="0"/>
                <a:cs typeface="Arial" pitchFamily="34" charset="0"/>
              </a:rPr>
              <a:t>Riggs termed the administrative systems in prismatic societies as ‘</a:t>
            </a:r>
            <a:r>
              <a:rPr lang="en-IN" dirty="0" err="1" smtClean="0">
                <a:latin typeface="Arial" pitchFamily="34" charset="0"/>
                <a:cs typeface="Arial" pitchFamily="34" charset="0"/>
              </a:rPr>
              <a:t>sala</a:t>
            </a:r>
            <a:r>
              <a:rPr lang="en-IN" dirty="0" smtClean="0">
                <a:latin typeface="Arial" pitchFamily="34" charset="0"/>
                <a:cs typeface="Arial" pitchFamily="34" charset="0"/>
              </a:rPr>
              <a:t>’, which has variety of meanings; in diffracted societies it is known as such as bureau or office and in fused society it is termed as chamber.</a:t>
            </a:r>
          </a:p>
          <a:p>
            <a:r>
              <a:rPr lang="en-IN" dirty="0" smtClean="0">
                <a:latin typeface="Arial" pitchFamily="34" charset="0"/>
                <a:cs typeface="Arial" pitchFamily="34" charset="0"/>
              </a:rPr>
              <a:t> The sala has certain features of diffracted bureau and fused chamber. The administrative rationality and efficiency found in bureau are absent in the sala. Riggs explained that in the prismatic societies, family, community, nepotism etc., play important role in the appointment to various administrative positions and in taking decisions or performing administrative functions.   </a:t>
            </a:r>
          </a:p>
          <a:p>
            <a:r>
              <a:rPr lang="en-IN" dirty="0" smtClean="0"/>
              <a:t> </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Sala Model</a:t>
            </a:r>
            <a:endParaRPr lang="en-IN" dirty="0"/>
          </a:p>
        </p:txBody>
      </p:sp>
      <p:sp>
        <p:nvSpPr>
          <p:cNvPr id="3" name="Content Placeholder 2"/>
          <p:cNvSpPr>
            <a:spLocks noGrp="1"/>
          </p:cNvSpPr>
          <p:nvPr>
            <p:ph idx="1"/>
          </p:nvPr>
        </p:nvSpPr>
        <p:spPr/>
        <p:txBody>
          <a:bodyPr>
            <a:normAutofit fontScale="92500"/>
          </a:bodyPr>
          <a:lstStyle/>
          <a:p>
            <a:r>
              <a:rPr lang="en-IN" dirty="0" smtClean="0">
                <a:latin typeface="Arial" pitchFamily="34" charset="0"/>
                <a:cs typeface="Arial" pitchFamily="34" charset="0"/>
              </a:rPr>
              <a:t>Characteristics:</a:t>
            </a:r>
          </a:p>
          <a:p>
            <a:r>
              <a:rPr lang="en-IN" dirty="0" smtClean="0">
                <a:latin typeface="Arial" pitchFamily="34" charset="0"/>
                <a:cs typeface="Arial" pitchFamily="34" charset="0"/>
              </a:rPr>
              <a:t>(</a:t>
            </a:r>
            <a:r>
              <a:rPr lang="en-IN" dirty="0" err="1" smtClean="0">
                <a:latin typeface="Arial" pitchFamily="34" charset="0"/>
                <a:cs typeface="Arial" pitchFamily="34" charset="0"/>
              </a:rPr>
              <a:t>i</a:t>
            </a:r>
            <a:r>
              <a:rPr lang="en-IN" dirty="0" smtClean="0">
                <a:latin typeface="Arial" pitchFamily="34" charset="0"/>
                <a:cs typeface="Arial" pitchFamily="34" charset="0"/>
              </a:rPr>
              <a:t>) </a:t>
            </a:r>
            <a:r>
              <a:rPr lang="en-IN" u="sng" dirty="0" smtClean="0">
                <a:latin typeface="Arial" pitchFamily="34" charset="0"/>
                <a:cs typeface="Arial" pitchFamily="34" charset="0"/>
              </a:rPr>
              <a:t>Nepotism</a:t>
            </a:r>
            <a:r>
              <a:rPr lang="en-IN" dirty="0" smtClean="0">
                <a:latin typeface="Arial" pitchFamily="34" charset="0"/>
                <a:cs typeface="Arial" pitchFamily="34" charset="0"/>
              </a:rPr>
              <a:t>: In contrast to the diffracted society, in prismatic society the considerations of caste, religion, family and loyalty etc. are the deciding factors in official recruitment. In diffracted society universalism is the criteria for official recruitment. This is due to the fact that in prismatic society ‘selectivism’ which is intermediate between ‘universalism’ and ‘particularism’ prevails </a:t>
            </a:r>
            <a:r>
              <a:rPr lang="en-IN" dirty="0" err="1" smtClean="0">
                <a:latin typeface="Arial" pitchFamily="34" charset="0"/>
                <a:cs typeface="Arial" pitchFamily="34" charset="0"/>
              </a:rPr>
              <a:t>i</a:t>
            </a:r>
            <a:r>
              <a:rPr lang="en-IN" dirty="0" smtClean="0">
                <a:latin typeface="Arial" pitchFamily="34" charset="0"/>
                <a:cs typeface="Arial" pitchFamily="34" charset="0"/>
              </a:rPr>
              <a:t>. e. sometimes universalism is followed while at others particularism is followed. </a:t>
            </a:r>
            <a:endParaRPr lang="en-IN"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Sala Model</a:t>
            </a:r>
            <a:endParaRPr lang="en-IN" dirty="0"/>
          </a:p>
        </p:txBody>
      </p:sp>
      <p:sp>
        <p:nvSpPr>
          <p:cNvPr id="3" name="Content Placeholder 2"/>
          <p:cNvSpPr>
            <a:spLocks noGrp="1"/>
          </p:cNvSpPr>
          <p:nvPr>
            <p:ph idx="1"/>
          </p:nvPr>
        </p:nvSpPr>
        <p:spPr/>
        <p:txBody>
          <a:bodyPr>
            <a:normAutofit fontScale="92500"/>
          </a:bodyPr>
          <a:lstStyle/>
          <a:p>
            <a:r>
              <a:rPr lang="en-IN" sz="2400" dirty="0" smtClean="0">
                <a:latin typeface="Arial" pitchFamily="34" charset="0"/>
                <a:cs typeface="Arial" pitchFamily="34" charset="0"/>
              </a:rPr>
              <a:t>(ii) </a:t>
            </a:r>
            <a:r>
              <a:rPr lang="en-IN" sz="2400" u="sng" dirty="0" smtClean="0">
                <a:latin typeface="Arial" pitchFamily="34" charset="0"/>
                <a:cs typeface="Arial" pitchFamily="34" charset="0"/>
              </a:rPr>
              <a:t>Poly-Communalism</a:t>
            </a:r>
            <a:r>
              <a:rPr lang="en-IN" sz="2400" dirty="0" smtClean="0">
                <a:latin typeface="Arial" pitchFamily="34" charset="0"/>
                <a:cs typeface="Arial" pitchFamily="34" charset="0"/>
              </a:rPr>
              <a:t>: Poly-communalism refers to the simultaneous existence in a society of various ethnic, religious and racial groups which remain quite hostile to each other while in  existence. </a:t>
            </a:r>
            <a:r>
              <a:rPr lang="en-IN" sz="2400" dirty="0" smtClean="0">
                <a:latin typeface="Arial" pitchFamily="34" charset="0"/>
                <a:cs typeface="Arial" pitchFamily="34" charset="0"/>
              </a:rPr>
              <a:t>These groups are termed as </a:t>
            </a:r>
            <a:r>
              <a:rPr lang="en-IN" sz="2400" dirty="0" smtClean="0">
                <a:latin typeface="Arial" pitchFamily="34" charset="0"/>
                <a:cs typeface="Arial" pitchFamily="34" charset="0"/>
              </a:rPr>
              <a:t>‘</a:t>
            </a:r>
            <a:r>
              <a:rPr lang="en-IN" sz="2400" dirty="0" err="1" smtClean="0">
                <a:latin typeface="Arial" pitchFamily="34" charset="0"/>
                <a:cs typeface="Arial" pitchFamily="34" charset="0"/>
              </a:rPr>
              <a:t>clects</a:t>
            </a:r>
            <a:r>
              <a:rPr lang="en-IN" sz="2400" dirty="0" smtClean="0">
                <a:latin typeface="Arial" pitchFamily="34" charset="0"/>
                <a:cs typeface="Arial" pitchFamily="34" charset="0"/>
              </a:rPr>
              <a:t>’ </a:t>
            </a:r>
            <a:r>
              <a:rPr lang="en-IN" sz="2400" dirty="0" smtClean="0">
                <a:latin typeface="Arial" pitchFamily="34" charset="0"/>
                <a:cs typeface="Arial" pitchFamily="34" charset="0"/>
              </a:rPr>
              <a:t>by Riggs and they are characterized by attainment norms, selectivism and poly-functionalism</a:t>
            </a:r>
            <a:r>
              <a:rPr lang="en-IN" sz="2400" dirty="0" smtClean="0">
                <a:latin typeface="Arial" pitchFamily="34" charset="0"/>
                <a:cs typeface="Arial" pitchFamily="34" charset="0"/>
              </a:rPr>
              <a:t>.</a:t>
            </a:r>
          </a:p>
          <a:p>
            <a:r>
              <a:rPr lang="en-IN" sz="2400" dirty="0" smtClean="0">
                <a:latin typeface="Arial" pitchFamily="34" charset="0"/>
                <a:cs typeface="Arial" pitchFamily="34" charset="0"/>
              </a:rPr>
              <a:t>(iii) </a:t>
            </a:r>
            <a:r>
              <a:rPr lang="en-IN" sz="2400" u="sng" dirty="0" smtClean="0">
                <a:latin typeface="Arial" pitchFamily="34" charset="0"/>
                <a:cs typeface="Arial" pitchFamily="34" charset="0"/>
              </a:rPr>
              <a:t>Poly-Normativism  </a:t>
            </a:r>
            <a:r>
              <a:rPr lang="en-IN" sz="2400" dirty="0" smtClean="0">
                <a:latin typeface="Arial" pitchFamily="34" charset="0"/>
                <a:cs typeface="Arial" pitchFamily="34" charset="0"/>
              </a:rPr>
              <a:t>(Lack </a:t>
            </a:r>
            <a:r>
              <a:rPr lang="en-IN" sz="2400" dirty="0" smtClean="0">
                <a:latin typeface="Arial" pitchFamily="34" charset="0"/>
                <a:cs typeface="Arial" pitchFamily="34" charset="0"/>
              </a:rPr>
              <a:t>of </a:t>
            </a:r>
            <a:r>
              <a:rPr lang="en-IN" sz="2400" dirty="0" smtClean="0">
                <a:latin typeface="Arial" pitchFamily="34" charset="0"/>
                <a:cs typeface="Arial" pitchFamily="34" charset="0"/>
              </a:rPr>
              <a:t>consensus): </a:t>
            </a:r>
            <a:r>
              <a:rPr lang="en-IN" sz="2400" dirty="0" smtClean="0">
                <a:latin typeface="Arial" pitchFamily="34" charset="0"/>
                <a:cs typeface="Arial" pitchFamily="34" charset="0"/>
              </a:rPr>
              <a:t>This means that the traditional behaviour  pattern co-exists with ‘new’ sets of norms. This results in lack of consensus on norms of behaviour</a:t>
            </a:r>
            <a:r>
              <a:rPr lang="en-IN" sz="2400" dirty="0" smtClean="0">
                <a:latin typeface="Arial" pitchFamily="34" charset="0"/>
                <a:cs typeface="Arial" pitchFamily="34" charset="0"/>
              </a:rPr>
              <a:t>. </a:t>
            </a:r>
            <a:r>
              <a:rPr lang="en-IN" sz="2400" dirty="0" smtClean="0">
                <a:latin typeface="Arial" pitchFamily="34" charset="0"/>
                <a:cs typeface="Arial" pitchFamily="34" charset="0"/>
              </a:rPr>
              <a:t>Sala officials though publicly claim to follow objective, universalistic and achievement oriented norms actually follow subjective, particularistic and </a:t>
            </a:r>
            <a:r>
              <a:rPr lang="en-IN" sz="2400" dirty="0" err="1" smtClean="0">
                <a:latin typeface="Arial" pitchFamily="34" charset="0"/>
                <a:cs typeface="Arial" pitchFamily="34" charset="0"/>
              </a:rPr>
              <a:t>ascriptive</a:t>
            </a:r>
            <a:r>
              <a:rPr lang="en-IN" sz="2400" dirty="0" smtClean="0">
                <a:latin typeface="Arial" pitchFamily="34" charset="0"/>
                <a:cs typeface="Arial" pitchFamily="34" charset="0"/>
              </a:rPr>
              <a:t> </a:t>
            </a:r>
            <a:r>
              <a:rPr lang="en-IN" sz="2400" dirty="0" smtClean="0">
                <a:latin typeface="Arial" pitchFamily="34" charset="0"/>
                <a:cs typeface="Arial" pitchFamily="34" charset="0"/>
              </a:rPr>
              <a:t>behaviour</a:t>
            </a:r>
            <a:r>
              <a:rPr lang="en-IN" sz="2400" dirty="0" smtClean="0">
                <a:latin typeface="Arial" pitchFamily="34" charset="0"/>
                <a:cs typeface="Arial" pitchFamily="34" charset="0"/>
              </a:rPr>
              <a:t> .</a:t>
            </a:r>
            <a:endParaRPr lang="en-IN" sz="2400"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Sala Model</a:t>
            </a:r>
            <a:endParaRPr lang="en-IN" dirty="0"/>
          </a:p>
        </p:txBody>
      </p:sp>
      <p:sp>
        <p:nvSpPr>
          <p:cNvPr id="3" name="Content Placeholder 2"/>
          <p:cNvSpPr>
            <a:spLocks noGrp="1"/>
          </p:cNvSpPr>
          <p:nvPr>
            <p:ph idx="1"/>
          </p:nvPr>
        </p:nvSpPr>
        <p:spPr/>
        <p:txBody>
          <a:bodyPr>
            <a:normAutofit fontScale="92500" lnSpcReduction="10000"/>
          </a:bodyPr>
          <a:lstStyle/>
          <a:p>
            <a:r>
              <a:rPr lang="en-IN" sz="2400" dirty="0" smtClean="0">
                <a:latin typeface="Arial" pitchFamily="34" charset="0"/>
                <a:cs typeface="Arial" pitchFamily="34" charset="0"/>
              </a:rPr>
              <a:t>(iv) </a:t>
            </a:r>
            <a:r>
              <a:rPr lang="en-IN" sz="2400" u="sng" dirty="0" smtClean="0">
                <a:latin typeface="Arial" pitchFamily="34" charset="0"/>
                <a:cs typeface="Arial" pitchFamily="34" charset="0"/>
              </a:rPr>
              <a:t>Separation </a:t>
            </a:r>
            <a:r>
              <a:rPr lang="en-IN" sz="2400" u="sng" dirty="0" smtClean="0">
                <a:latin typeface="Arial" pitchFamily="34" charset="0"/>
                <a:cs typeface="Arial" pitchFamily="34" charset="0"/>
              </a:rPr>
              <a:t>of Authority and </a:t>
            </a:r>
            <a:r>
              <a:rPr lang="en-IN" sz="2400" u="sng" dirty="0" smtClean="0">
                <a:latin typeface="Arial" pitchFamily="34" charset="0"/>
                <a:cs typeface="Arial" pitchFamily="34" charset="0"/>
              </a:rPr>
              <a:t>Control</a:t>
            </a:r>
            <a:r>
              <a:rPr lang="en-IN" sz="2400" dirty="0" smtClean="0">
                <a:latin typeface="Arial" pitchFamily="34" charset="0"/>
                <a:cs typeface="Arial" pitchFamily="34" charset="0"/>
              </a:rPr>
              <a:t>: In </a:t>
            </a:r>
            <a:r>
              <a:rPr lang="en-IN" sz="2400" dirty="0" smtClean="0">
                <a:latin typeface="Arial" pitchFamily="34" charset="0"/>
                <a:cs typeface="Arial" pitchFamily="34" charset="0"/>
              </a:rPr>
              <a:t>a prismatic society the authority and control structures are </a:t>
            </a:r>
            <a:r>
              <a:rPr lang="en-IN" sz="2400" dirty="0" smtClean="0">
                <a:latin typeface="Arial" pitchFamily="34" charset="0"/>
                <a:cs typeface="Arial" pitchFamily="34" charset="0"/>
              </a:rPr>
              <a:t>separated. There </a:t>
            </a:r>
            <a:r>
              <a:rPr lang="en-IN" sz="2400" dirty="0" smtClean="0">
                <a:latin typeface="Arial" pitchFamily="34" charset="0"/>
                <a:cs typeface="Arial" pitchFamily="34" charset="0"/>
              </a:rPr>
              <a:t>is a separation of </a:t>
            </a:r>
            <a:r>
              <a:rPr lang="en-IN" sz="2400" dirty="0" smtClean="0">
                <a:latin typeface="Arial" pitchFamily="34" charset="0"/>
                <a:cs typeface="Arial" pitchFamily="34" charset="0"/>
              </a:rPr>
              <a:t>‘de-jure’ </a:t>
            </a:r>
            <a:r>
              <a:rPr lang="en-IN" sz="2400" dirty="0" smtClean="0">
                <a:latin typeface="Arial" pitchFamily="34" charset="0"/>
                <a:cs typeface="Arial" pitchFamily="34" charset="0"/>
              </a:rPr>
              <a:t>authority </a:t>
            </a:r>
            <a:r>
              <a:rPr lang="en-IN" sz="2400" dirty="0" smtClean="0">
                <a:latin typeface="Arial" pitchFamily="34" charset="0"/>
                <a:cs typeface="Arial" pitchFamily="34" charset="0"/>
              </a:rPr>
              <a:t>(legitimate </a:t>
            </a:r>
            <a:r>
              <a:rPr lang="en-IN" sz="2400" dirty="0" smtClean="0">
                <a:latin typeface="Arial" pitchFamily="34" charset="0"/>
                <a:cs typeface="Arial" pitchFamily="34" charset="0"/>
              </a:rPr>
              <a:t>power) from </a:t>
            </a:r>
            <a:r>
              <a:rPr lang="en-IN" sz="2400" dirty="0" smtClean="0">
                <a:latin typeface="Arial" pitchFamily="34" charset="0"/>
                <a:cs typeface="Arial" pitchFamily="34" charset="0"/>
              </a:rPr>
              <a:t>‘de-facto’ </a:t>
            </a:r>
            <a:r>
              <a:rPr lang="en-IN" sz="2400" dirty="0" smtClean="0">
                <a:latin typeface="Arial" pitchFamily="34" charset="0"/>
                <a:cs typeface="Arial" pitchFamily="34" charset="0"/>
              </a:rPr>
              <a:t>control </a:t>
            </a:r>
            <a:r>
              <a:rPr lang="en-IN" sz="2400" dirty="0" smtClean="0">
                <a:latin typeface="Arial" pitchFamily="34" charset="0"/>
                <a:cs typeface="Arial" pitchFamily="34" charset="0"/>
              </a:rPr>
              <a:t>(illegitimate </a:t>
            </a:r>
            <a:r>
              <a:rPr lang="en-IN" sz="2400" dirty="0" smtClean="0">
                <a:latin typeface="Arial" pitchFamily="34" charset="0"/>
                <a:cs typeface="Arial" pitchFamily="34" charset="0"/>
              </a:rPr>
              <a:t>power</a:t>
            </a:r>
            <a:r>
              <a:rPr lang="en-IN" sz="2400" dirty="0" smtClean="0">
                <a:latin typeface="Arial" pitchFamily="34" charset="0"/>
                <a:cs typeface="Arial" pitchFamily="34" charset="0"/>
              </a:rPr>
              <a:t>). The </a:t>
            </a:r>
            <a:r>
              <a:rPr lang="en-IN" sz="2400" dirty="0" smtClean="0">
                <a:latin typeface="Arial" pitchFamily="34" charset="0"/>
                <a:cs typeface="Arial" pitchFamily="34" charset="0"/>
              </a:rPr>
              <a:t>upper hand of bureaucrats in the exercise of power makes the political process weak and the administration becomes unresponsive in prismatic societies</a:t>
            </a:r>
            <a:r>
              <a:rPr lang="en-IN" sz="2400" dirty="0" smtClean="0">
                <a:latin typeface="Arial" pitchFamily="34" charset="0"/>
                <a:cs typeface="Arial" pitchFamily="34" charset="0"/>
              </a:rPr>
              <a:t>.</a:t>
            </a:r>
            <a:r>
              <a:rPr lang="en-IN" sz="2400" dirty="0" smtClean="0">
                <a:latin typeface="Arial" pitchFamily="34" charset="0"/>
                <a:cs typeface="Arial" pitchFamily="34" charset="0"/>
              </a:rPr>
              <a:t> This results in nepotism in recruitment, corruption and inefficiency in the administration of laws</a:t>
            </a:r>
            <a:r>
              <a:rPr lang="en-IN" sz="2400" dirty="0" smtClean="0">
                <a:latin typeface="Arial" pitchFamily="34" charset="0"/>
                <a:cs typeface="Arial" pitchFamily="34" charset="0"/>
              </a:rPr>
              <a:t>.  </a:t>
            </a:r>
          </a:p>
          <a:p>
            <a:r>
              <a:rPr lang="en-IN" sz="2400" dirty="0" smtClean="0">
                <a:latin typeface="Arial" pitchFamily="34" charset="0"/>
                <a:cs typeface="Arial" pitchFamily="34" charset="0"/>
              </a:rPr>
              <a:t>(v) </a:t>
            </a:r>
            <a:r>
              <a:rPr lang="en-IN" sz="2400" u="sng" dirty="0" smtClean="0">
                <a:latin typeface="Arial" pitchFamily="34" charset="0"/>
                <a:cs typeface="Arial" pitchFamily="34" charset="0"/>
              </a:rPr>
              <a:t>Bazaar-Canteen Model</a:t>
            </a:r>
            <a:r>
              <a:rPr lang="en-IN" sz="2400" dirty="0" smtClean="0">
                <a:latin typeface="Arial" pitchFamily="34" charset="0"/>
                <a:cs typeface="Arial" pitchFamily="34" charset="0"/>
              </a:rPr>
              <a:t>: </a:t>
            </a:r>
            <a:r>
              <a:rPr lang="en-IN" sz="2400" dirty="0" smtClean="0">
                <a:latin typeface="Arial" pitchFamily="34" charset="0"/>
                <a:cs typeface="Arial" pitchFamily="34" charset="0"/>
              </a:rPr>
              <a:t>Economic sub-system of prismatic society was termed as </a:t>
            </a:r>
            <a:r>
              <a:rPr lang="en-IN" sz="2400" dirty="0" smtClean="0">
                <a:latin typeface="Arial" pitchFamily="34" charset="0"/>
                <a:cs typeface="Arial" pitchFamily="34" charset="0"/>
              </a:rPr>
              <a:t>‘bazaar – canteen’ </a:t>
            </a:r>
            <a:r>
              <a:rPr lang="en-IN" sz="2400" dirty="0" smtClean="0">
                <a:latin typeface="Arial" pitchFamily="34" charset="0"/>
                <a:cs typeface="Arial" pitchFamily="34" charset="0"/>
              </a:rPr>
              <a:t>by Riggs</a:t>
            </a:r>
            <a:r>
              <a:rPr lang="en-IN" sz="2400" dirty="0" smtClean="0">
                <a:latin typeface="Arial" pitchFamily="34" charset="0"/>
                <a:cs typeface="Arial" pitchFamily="34" charset="0"/>
              </a:rPr>
              <a:t>. In </a:t>
            </a:r>
            <a:r>
              <a:rPr lang="en-IN" sz="2400" dirty="0" smtClean="0">
                <a:latin typeface="Arial" pitchFamily="34" charset="0"/>
                <a:cs typeface="Arial" pitchFamily="34" charset="0"/>
              </a:rPr>
              <a:t>prismatic societies the prices charged for the public services vary according to the relationship between the sala official and his clientele.</a:t>
            </a:r>
            <a:r>
              <a:rPr lang="en-IN" sz="2400" dirty="0" smtClean="0">
                <a:latin typeface="Arial" pitchFamily="34" charset="0"/>
                <a:cs typeface="Arial" pitchFamily="34" charset="0"/>
              </a:rPr>
              <a:t> </a:t>
            </a:r>
            <a:endParaRPr lang="en-IN" sz="2400" b="1" dirty="0" smtClean="0">
              <a:latin typeface="Arial" pitchFamily="34" charset="0"/>
              <a:cs typeface="Arial" pitchFamily="34" charset="0"/>
            </a:endParaRPr>
          </a:p>
          <a:p>
            <a:endParaRPr lang="en-IN" sz="2400" u="sng"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Criticisms</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       </a:t>
            </a:r>
            <a:r>
              <a:rPr lang="en-IN" dirty="0" smtClean="0">
                <a:latin typeface="Arial" pitchFamily="34" charset="0"/>
                <a:cs typeface="Arial" pitchFamily="34" charset="0"/>
              </a:rPr>
              <a:t>(1) Critique </a:t>
            </a:r>
            <a:r>
              <a:rPr lang="en-IN" dirty="0" smtClean="0">
                <a:latin typeface="Arial" pitchFamily="34" charset="0"/>
                <a:cs typeface="Arial" pitchFamily="34" charset="0"/>
              </a:rPr>
              <a:t>of Riggs’ theory identifies</a:t>
            </a:r>
            <a:r>
              <a:rPr lang="en-IN" dirty="0" smtClean="0">
                <a:latin typeface="Arial" pitchFamily="34" charset="0"/>
                <a:cs typeface="Arial" pitchFamily="34" charset="0"/>
              </a:rPr>
              <a:t> the </a:t>
            </a:r>
            <a:r>
              <a:rPr lang="en-IN" dirty="0" smtClean="0">
                <a:latin typeface="Arial" pitchFamily="34" charset="0"/>
                <a:cs typeface="Arial" pitchFamily="34" charset="0"/>
              </a:rPr>
              <a:t>scope of the </a:t>
            </a:r>
            <a:r>
              <a:rPr lang="en-IN" dirty="0" smtClean="0">
                <a:latin typeface="Arial" pitchFamily="34" charset="0"/>
                <a:cs typeface="Arial" pitchFamily="34" charset="0"/>
              </a:rPr>
              <a:t>‘fused-prismatic-diffracted model’ </a:t>
            </a:r>
            <a:r>
              <a:rPr lang="en-IN" dirty="0" smtClean="0">
                <a:latin typeface="Arial" pitchFamily="34" charset="0"/>
                <a:cs typeface="Arial" pitchFamily="34" charset="0"/>
              </a:rPr>
              <a:t>as being too broad and abstract. Riggs’ structural </a:t>
            </a:r>
            <a:r>
              <a:rPr lang="en-IN" dirty="0" smtClean="0">
                <a:latin typeface="Arial" pitchFamily="34" charset="0"/>
                <a:cs typeface="Arial" pitchFamily="34" charset="0"/>
              </a:rPr>
              <a:t>-function </a:t>
            </a:r>
            <a:r>
              <a:rPr lang="en-IN" dirty="0" smtClean="0">
                <a:latin typeface="Arial" pitchFamily="34" charset="0"/>
                <a:cs typeface="Arial" pitchFamily="34" charset="0"/>
              </a:rPr>
              <a:t>studies, which include several cultural factors – including economic, social, and political - are difficult to follow</a:t>
            </a:r>
            <a:r>
              <a:rPr lang="en-IN" dirty="0" smtClean="0">
                <a:latin typeface="Arial" pitchFamily="34" charset="0"/>
                <a:cs typeface="Arial" pitchFamily="34" charset="0"/>
              </a:rPr>
              <a:t>.</a:t>
            </a:r>
          </a:p>
          <a:p>
            <a:r>
              <a:rPr lang="en-IN" dirty="0" smtClean="0">
                <a:latin typeface="Arial" pitchFamily="34" charset="0"/>
                <a:cs typeface="Arial" pitchFamily="34" charset="0"/>
              </a:rPr>
              <a:t>        (2) </a:t>
            </a:r>
            <a:r>
              <a:rPr lang="en-IN" dirty="0" smtClean="0">
                <a:latin typeface="Arial" pitchFamily="34" charset="0"/>
                <a:cs typeface="Arial" pitchFamily="34" charset="0"/>
              </a:rPr>
              <a:t>Scholars have </a:t>
            </a:r>
            <a:r>
              <a:rPr lang="en-IN" dirty="0" smtClean="0">
                <a:latin typeface="Arial" pitchFamily="34" charset="0"/>
                <a:cs typeface="Arial" pitchFamily="34" charset="0"/>
              </a:rPr>
              <a:t> </a:t>
            </a:r>
            <a:r>
              <a:rPr lang="en-IN" dirty="0" smtClean="0">
                <a:latin typeface="Arial" pitchFamily="34" charset="0"/>
                <a:cs typeface="Arial" pitchFamily="34" charset="0"/>
              </a:rPr>
              <a:t>found that in some cases the </a:t>
            </a:r>
            <a:r>
              <a:rPr lang="en-IN" dirty="0" smtClean="0">
                <a:latin typeface="Arial" pitchFamily="34" charset="0"/>
                <a:cs typeface="Arial" pitchFamily="34" charset="0"/>
              </a:rPr>
              <a:t>fused-prismatic-diffracted model </a:t>
            </a:r>
            <a:r>
              <a:rPr lang="en-IN" dirty="0" smtClean="0">
                <a:latin typeface="Arial" pitchFamily="34" charset="0"/>
                <a:cs typeface="Arial" pitchFamily="34" charset="0"/>
              </a:rPr>
              <a:t>ignores certain variables. For example, factors such as historical background, the political structure of post-colonial countries, territorial size, the status of hierarchical power, and the role of the military, as well as social ideologies were left out. </a:t>
            </a:r>
          </a:p>
          <a:p>
            <a:r>
              <a:rPr lang="en-IN" dirty="0" smtClean="0">
                <a:latin typeface="Arial" pitchFamily="34" charset="0"/>
                <a:cs typeface="Arial" pitchFamily="34" charset="0"/>
              </a:rPr>
              <a:t>         (3) </a:t>
            </a:r>
            <a:r>
              <a:rPr lang="en-IN" dirty="0" smtClean="0">
                <a:latin typeface="Arial" pitchFamily="34" charset="0"/>
                <a:cs typeface="Arial" pitchFamily="34" charset="0"/>
              </a:rPr>
              <a:t>Riggs uses American society as his model of a diffracted society. </a:t>
            </a:r>
            <a:r>
              <a:rPr lang="en-IN" dirty="0" smtClean="0">
                <a:latin typeface="Arial" pitchFamily="34" charset="0"/>
                <a:cs typeface="Arial" pitchFamily="34" charset="0"/>
              </a:rPr>
              <a:t>Although </a:t>
            </a:r>
            <a:r>
              <a:rPr lang="en-IN" dirty="0" smtClean="0">
                <a:latin typeface="Arial" pitchFamily="34" charset="0"/>
                <a:cs typeface="Arial" pitchFamily="34" charset="0"/>
              </a:rPr>
              <a:t>American society is </a:t>
            </a:r>
            <a:r>
              <a:rPr lang="en-IN" dirty="0" smtClean="0">
                <a:latin typeface="Arial" pitchFamily="34" charset="0"/>
                <a:cs typeface="Arial" pitchFamily="34" charset="0"/>
              </a:rPr>
              <a:t> </a:t>
            </a:r>
            <a:r>
              <a:rPr lang="en-IN" dirty="0" smtClean="0">
                <a:latin typeface="Arial" pitchFamily="34" charset="0"/>
                <a:cs typeface="Arial" pitchFamily="34" charset="0"/>
              </a:rPr>
              <a:t>developed and industrialized  </a:t>
            </a:r>
            <a:r>
              <a:rPr lang="en-IN" dirty="0" smtClean="0">
                <a:latin typeface="Arial" pitchFamily="34" charset="0"/>
                <a:cs typeface="Arial" pitchFamily="34" charset="0"/>
              </a:rPr>
              <a:t>but, </a:t>
            </a:r>
            <a:r>
              <a:rPr lang="en-IN" dirty="0" smtClean="0">
                <a:latin typeface="Arial" pitchFamily="34" charset="0"/>
                <a:cs typeface="Arial" pitchFamily="34" charset="0"/>
              </a:rPr>
              <a:t>it is wrong to infer that it is free of formalism and no longer a prismatic </a:t>
            </a:r>
            <a:r>
              <a:rPr lang="en-IN" dirty="0" smtClean="0">
                <a:latin typeface="Arial" pitchFamily="34" charset="0"/>
                <a:cs typeface="Arial" pitchFamily="34" charset="0"/>
              </a:rPr>
              <a:t>society</a:t>
            </a:r>
            <a:r>
              <a:rPr lang="en-IN" dirty="0" smtClean="0"/>
              <a:t>.  </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Criticisms</a:t>
            </a:r>
            <a:endParaRPr lang="en-IN" dirty="0"/>
          </a:p>
        </p:txBody>
      </p:sp>
      <p:sp>
        <p:nvSpPr>
          <p:cNvPr id="3" name="Content Placeholder 2"/>
          <p:cNvSpPr>
            <a:spLocks noGrp="1"/>
          </p:cNvSpPr>
          <p:nvPr>
            <p:ph idx="1"/>
          </p:nvPr>
        </p:nvSpPr>
        <p:spPr/>
        <p:txBody>
          <a:bodyPr>
            <a:normAutofit fontScale="92500"/>
          </a:bodyPr>
          <a:lstStyle/>
          <a:p>
            <a:r>
              <a:rPr lang="en-IN" dirty="0" smtClean="0"/>
              <a:t>    </a:t>
            </a:r>
            <a:r>
              <a:rPr lang="en-IN" dirty="0" smtClean="0">
                <a:latin typeface="Arial" pitchFamily="34" charset="0"/>
                <a:cs typeface="Arial" pitchFamily="34" charset="0"/>
              </a:rPr>
              <a:t>(4) </a:t>
            </a:r>
            <a:r>
              <a:rPr lang="en-IN" dirty="0" smtClean="0">
                <a:latin typeface="Arial" pitchFamily="34" charset="0"/>
                <a:cs typeface="Arial" pitchFamily="34" charset="0"/>
              </a:rPr>
              <a:t>Another critique of the “fused-prismatic-diffracted” model argues that while it is predicated on the notion of deduction, there is little empirical evidence to support it. </a:t>
            </a:r>
            <a:endParaRPr lang="en-IN" dirty="0" smtClean="0">
              <a:latin typeface="Arial" pitchFamily="34" charset="0"/>
              <a:cs typeface="Arial" pitchFamily="34" charset="0"/>
            </a:endParaRPr>
          </a:p>
          <a:p>
            <a:r>
              <a:rPr lang="en-IN" dirty="0" smtClean="0">
                <a:latin typeface="Arial" pitchFamily="34" charset="0"/>
                <a:cs typeface="Arial" pitchFamily="34" charset="0"/>
              </a:rPr>
              <a:t> </a:t>
            </a:r>
            <a:r>
              <a:rPr lang="en-IN" dirty="0" smtClean="0">
                <a:latin typeface="Arial" pitchFamily="34" charset="0"/>
                <a:cs typeface="Arial" pitchFamily="34" charset="0"/>
              </a:rPr>
              <a:t> (5)</a:t>
            </a:r>
            <a:r>
              <a:rPr lang="en-IN" dirty="0" smtClean="0">
                <a:latin typeface="Arial" pitchFamily="34" charset="0"/>
                <a:cs typeface="Arial" pitchFamily="34" charset="0"/>
              </a:rPr>
              <a:t> Riggs has considered the impact of external socio-cultural, economic and political factors on sala but he has not much considered the impact of sala on socio-cultural and economic </a:t>
            </a:r>
            <a:r>
              <a:rPr lang="en-IN" dirty="0" smtClean="0">
                <a:latin typeface="Arial" pitchFamily="34" charset="0"/>
                <a:cs typeface="Arial" pitchFamily="34" charset="0"/>
              </a:rPr>
              <a:t>factors.</a:t>
            </a:r>
          </a:p>
          <a:p>
            <a:r>
              <a:rPr lang="en-IN" dirty="0" smtClean="0">
                <a:latin typeface="Arial" pitchFamily="34" charset="0"/>
                <a:cs typeface="Arial" pitchFamily="34" charset="0"/>
              </a:rPr>
              <a:t> </a:t>
            </a:r>
            <a:r>
              <a:rPr lang="en-IN" dirty="0" smtClean="0">
                <a:latin typeface="Arial" pitchFamily="34" charset="0"/>
                <a:cs typeface="Arial" pitchFamily="34" charset="0"/>
              </a:rPr>
              <a:t>  (6) </a:t>
            </a:r>
            <a:r>
              <a:rPr lang="en-IN" dirty="0" smtClean="0">
                <a:latin typeface="Arial" pitchFamily="34" charset="0"/>
                <a:cs typeface="Arial" pitchFamily="34" charset="0"/>
              </a:rPr>
              <a:t>Riggsian models do not look into possibility of relative independence of various </a:t>
            </a:r>
            <a:r>
              <a:rPr lang="en-IN" dirty="0" smtClean="0">
                <a:latin typeface="Arial" pitchFamily="34" charset="0"/>
                <a:cs typeface="Arial" pitchFamily="34" charset="0"/>
              </a:rPr>
              <a:t>‘social structures’. </a:t>
            </a:r>
            <a:endParaRPr lang="en-IN"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a:xfrm>
            <a:off x="457200" y="1447800"/>
            <a:ext cx="8229600" cy="4861560"/>
          </a:xfrm>
        </p:spPr>
        <p:txBody>
          <a:bodyPr>
            <a:normAutofit fontScale="55000" lnSpcReduction="20000"/>
          </a:bodyPr>
          <a:lstStyle/>
          <a:p>
            <a:r>
              <a:rPr lang="en-IN" sz="3800" dirty="0" smtClean="0">
                <a:latin typeface="Arial" pitchFamily="34" charset="0"/>
                <a:cs typeface="Arial" pitchFamily="34" charset="0"/>
              </a:rPr>
              <a:t>Fred </a:t>
            </a:r>
            <a:r>
              <a:rPr lang="en-IN" sz="3800" dirty="0" smtClean="0">
                <a:latin typeface="Arial" pitchFamily="34" charset="0"/>
                <a:cs typeface="Arial" pitchFamily="34" charset="0"/>
              </a:rPr>
              <a:t> W. Riggs </a:t>
            </a:r>
            <a:r>
              <a:rPr lang="en-IN" sz="3800" dirty="0" smtClean="0">
                <a:latin typeface="Arial" pitchFamily="34" charset="0"/>
                <a:cs typeface="Arial" pitchFamily="34" charset="0"/>
              </a:rPr>
              <a:t>is propounder of Ecological Approach in Public Administration. He wrote the book “</a:t>
            </a:r>
            <a:r>
              <a:rPr lang="en-IN" sz="3800" i="1" dirty="0" smtClean="0">
                <a:latin typeface="Arial" pitchFamily="34" charset="0"/>
                <a:cs typeface="Arial" pitchFamily="34" charset="0"/>
              </a:rPr>
              <a:t>The Ecology of Public Administration</a:t>
            </a:r>
            <a:r>
              <a:rPr lang="en-IN" sz="3800" dirty="0" smtClean="0">
                <a:latin typeface="Arial" pitchFamily="34" charset="0"/>
                <a:cs typeface="Arial" pitchFamily="34" charset="0"/>
              </a:rPr>
              <a:t>” in 1962 in which he threw light on the relationship &amp; interaction of an administration with its external surroundings. </a:t>
            </a:r>
          </a:p>
          <a:p>
            <a:endParaRPr lang="en-IN" sz="3800" dirty="0" smtClean="0">
              <a:latin typeface="Arial" pitchFamily="34" charset="0"/>
              <a:cs typeface="Arial" pitchFamily="34" charset="0"/>
            </a:endParaRPr>
          </a:p>
          <a:p>
            <a:r>
              <a:rPr lang="en-IN" sz="3800" dirty="0" smtClean="0">
                <a:latin typeface="Arial" pitchFamily="34" charset="0"/>
                <a:cs typeface="Arial" pitchFamily="34" charset="0"/>
              </a:rPr>
              <a:t> </a:t>
            </a:r>
            <a:r>
              <a:rPr lang="en-IN" sz="3800" dirty="0" smtClean="0">
                <a:latin typeface="Arial" pitchFamily="34" charset="0"/>
                <a:cs typeface="Arial" pitchFamily="34" charset="0"/>
              </a:rPr>
              <a:t>Riggs was well known for his studies in Comparative Public Administration specially ‘</a:t>
            </a:r>
            <a:r>
              <a:rPr lang="en-IN" sz="3800" i="1" dirty="0" smtClean="0">
                <a:latin typeface="Arial" pitchFamily="34" charset="0"/>
                <a:cs typeface="Arial" pitchFamily="34" charset="0"/>
              </a:rPr>
              <a:t>Fused-Prismatic-Diffracted Model</a:t>
            </a:r>
            <a:r>
              <a:rPr lang="en-IN" sz="3800" dirty="0" smtClean="0">
                <a:latin typeface="Arial" pitchFamily="34" charset="0"/>
                <a:cs typeface="Arial" pitchFamily="34" charset="0"/>
              </a:rPr>
              <a:t>’. He developed the model for understanding the administrative structures and organizational behaviour. The main thrust of his model is that Western Models are relatively less relevant to the developing countries, which have unique environment/contexts- social structures, economic life, cultural practices, political symbols, allocation of power, division of labour, etc. Unlike the developed nations, the administrative systems in these countries are considerably shaped by the ecology.</a:t>
            </a:r>
          </a:p>
          <a:p>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t>
            </a:r>
            <a:r>
              <a:rPr lang="en-IN" dirty="0" smtClean="0"/>
              <a:t>onclusion</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latin typeface="Arial" pitchFamily="34" charset="0"/>
                <a:cs typeface="Arial" pitchFamily="34" charset="0"/>
              </a:rPr>
              <a:t>The ideal type models of Riggs have influenced much research in </a:t>
            </a:r>
            <a:r>
              <a:rPr lang="en-IN" dirty="0" smtClean="0">
                <a:latin typeface="Arial" pitchFamily="34" charset="0"/>
                <a:cs typeface="Arial" pitchFamily="34" charset="0"/>
              </a:rPr>
              <a:t>Comparative Public Administration</a:t>
            </a:r>
            <a:r>
              <a:rPr lang="en-IN" dirty="0" smtClean="0">
                <a:latin typeface="Arial" pitchFamily="34" charset="0"/>
                <a:cs typeface="Arial" pitchFamily="34" charset="0"/>
              </a:rPr>
              <a:t>. Ecological models help  qualitative comparisons among various societies</a:t>
            </a:r>
            <a:r>
              <a:rPr lang="en-IN" dirty="0" smtClean="0">
                <a:latin typeface="Arial" pitchFamily="34" charset="0"/>
                <a:cs typeface="Arial" pitchFamily="34" charset="0"/>
              </a:rPr>
              <a:t>. </a:t>
            </a:r>
            <a:r>
              <a:rPr lang="en-IN" dirty="0" smtClean="0">
                <a:latin typeface="Arial" pitchFamily="34" charset="0"/>
                <a:cs typeface="Arial" pitchFamily="34" charset="0"/>
              </a:rPr>
              <a:t>The ecological model has brought consciousness of interaction between administrative system and the social environment around it</a:t>
            </a:r>
            <a:r>
              <a:rPr lang="en-IN" dirty="0" smtClean="0">
                <a:latin typeface="Arial" pitchFamily="34" charset="0"/>
                <a:cs typeface="Arial" pitchFamily="34" charset="0"/>
              </a:rPr>
              <a:t>. </a:t>
            </a:r>
            <a:r>
              <a:rPr lang="en-IN" dirty="0" smtClean="0">
                <a:latin typeface="Arial" pitchFamily="34" charset="0"/>
                <a:cs typeface="Arial" pitchFamily="34" charset="0"/>
              </a:rPr>
              <a:t>It enables comparative public administration scholars to comprehend each country’s administrative attributes and differences. The model has also to a great extent explained the problems of inefficiency in developing countries of the world.</a:t>
            </a:r>
            <a:endParaRPr lang="en-IN"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ctr">
              <a:buNone/>
            </a:pPr>
            <a:endParaRPr lang="en-IN" sz="4400" dirty="0" smtClean="0">
              <a:latin typeface="Algerian" pitchFamily="82" charset="0"/>
            </a:endParaRPr>
          </a:p>
          <a:p>
            <a:pPr algn="ctr">
              <a:buNone/>
            </a:pPr>
            <a:endParaRPr lang="en-IN" sz="4400" dirty="0" smtClean="0">
              <a:latin typeface="Algerian" pitchFamily="82" charset="0"/>
            </a:endParaRPr>
          </a:p>
          <a:p>
            <a:pPr algn="ctr">
              <a:buNone/>
            </a:pPr>
            <a:r>
              <a:rPr lang="en-IN" sz="4400" dirty="0" smtClean="0">
                <a:latin typeface="Algerian" pitchFamily="82" charset="0"/>
              </a:rPr>
              <a:t>Thank You</a:t>
            </a:r>
            <a:endParaRPr lang="en-IN" sz="4400" dirty="0">
              <a:latin typeface="Algeria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normAutofit fontScale="70000" lnSpcReduction="20000"/>
          </a:bodyPr>
          <a:lstStyle/>
          <a:p>
            <a:pPr>
              <a:buNone/>
            </a:pPr>
            <a:r>
              <a:rPr lang="en-IN" sz="3100" dirty="0" smtClean="0">
                <a:latin typeface="Arial" pitchFamily="34" charset="0"/>
                <a:cs typeface="Arial" pitchFamily="34" charset="0"/>
              </a:rPr>
              <a:t>In </a:t>
            </a:r>
            <a:r>
              <a:rPr lang="en-IN" sz="3100" dirty="0" smtClean="0">
                <a:latin typeface="Arial" pitchFamily="34" charset="0"/>
                <a:cs typeface="Arial" pitchFamily="34" charset="0"/>
              </a:rPr>
              <a:t>the study of Comparative Public Administration, Riggs identified three major trends-  </a:t>
            </a:r>
          </a:p>
          <a:p>
            <a:pPr>
              <a:buNone/>
            </a:pPr>
            <a:r>
              <a:rPr lang="en-IN" dirty="0" smtClean="0">
                <a:latin typeface="Arial" pitchFamily="34" charset="0"/>
                <a:cs typeface="Arial" pitchFamily="34" charset="0"/>
              </a:rPr>
              <a:t>  (A) the shift form a </a:t>
            </a:r>
            <a:r>
              <a:rPr lang="en-IN" i="1" dirty="0" smtClean="0">
                <a:latin typeface="Arial" pitchFamily="34" charset="0"/>
                <a:cs typeface="Arial" pitchFamily="34" charset="0"/>
              </a:rPr>
              <a:t>Normative Approach </a:t>
            </a:r>
            <a:r>
              <a:rPr lang="en-IN" dirty="0" smtClean="0">
                <a:latin typeface="Arial" pitchFamily="34" charset="0"/>
                <a:cs typeface="Arial" pitchFamily="34" charset="0"/>
              </a:rPr>
              <a:t>to a more </a:t>
            </a:r>
            <a:r>
              <a:rPr lang="en-IN" i="1" dirty="0" smtClean="0">
                <a:latin typeface="Arial" pitchFamily="34" charset="0"/>
                <a:cs typeface="Arial" pitchFamily="34" charset="0"/>
              </a:rPr>
              <a:t>Empirical Approach, </a:t>
            </a:r>
          </a:p>
          <a:p>
            <a:pPr>
              <a:buNone/>
            </a:pPr>
            <a:r>
              <a:rPr lang="en-IN" dirty="0" smtClean="0">
                <a:latin typeface="Arial" pitchFamily="34" charset="0"/>
                <a:cs typeface="Arial" pitchFamily="34" charset="0"/>
              </a:rPr>
              <a:t>  (B) the transformation from </a:t>
            </a:r>
            <a:r>
              <a:rPr lang="en-IN" i="1" dirty="0" smtClean="0">
                <a:latin typeface="Arial" pitchFamily="34" charset="0"/>
                <a:cs typeface="Arial" pitchFamily="34" charset="0"/>
              </a:rPr>
              <a:t>Ideographic Approach </a:t>
            </a:r>
            <a:r>
              <a:rPr lang="en-IN" dirty="0" smtClean="0">
                <a:latin typeface="Arial" pitchFamily="34" charset="0"/>
                <a:cs typeface="Arial" pitchFamily="34" charset="0"/>
              </a:rPr>
              <a:t>( studies of a single agency or country)  to a </a:t>
            </a:r>
            <a:r>
              <a:rPr lang="en-IN" i="1" dirty="0" smtClean="0">
                <a:latin typeface="Arial" pitchFamily="34" charset="0"/>
                <a:cs typeface="Arial" pitchFamily="34" charset="0"/>
              </a:rPr>
              <a:t>Nomothetic Approach </a:t>
            </a:r>
            <a:r>
              <a:rPr lang="en-IN" dirty="0" smtClean="0">
                <a:latin typeface="Arial" pitchFamily="34" charset="0"/>
                <a:cs typeface="Arial" pitchFamily="34" charset="0"/>
              </a:rPr>
              <a:t>( giving greater priority to generalizations, laws and theory building based on regular patterns of administrative  institution) and </a:t>
            </a:r>
          </a:p>
          <a:p>
            <a:pPr>
              <a:buNone/>
            </a:pPr>
            <a:r>
              <a:rPr lang="en-IN" dirty="0" smtClean="0">
                <a:latin typeface="Arial" pitchFamily="34" charset="0"/>
                <a:cs typeface="Arial" pitchFamily="34" charset="0"/>
              </a:rPr>
              <a:t>  (C) the shift from a </a:t>
            </a:r>
            <a:r>
              <a:rPr lang="en-IN" i="1" dirty="0" smtClean="0">
                <a:latin typeface="Arial" pitchFamily="34" charset="0"/>
                <a:cs typeface="Arial" pitchFamily="34" charset="0"/>
              </a:rPr>
              <a:t>Non-ecological approach </a:t>
            </a:r>
            <a:r>
              <a:rPr lang="en-IN" dirty="0" smtClean="0">
                <a:latin typeface="Arial" pitchFamily="34" charset="0"/>
                <a:cs typeface="Arial" pitchFamily="34" charset="0"/>
              </a:rPr>
              <a:t>( study of formal administrative institutions without considering contextual influence ) to a more </a:t>
            </a:r>
            <a:r>
              <a:rPr lang="en-IN" i="1" dirty="0" smtClean="0">
                <a:latin typeface="Arial" pitchFamily="34" charset="0"/>
                <a:cs typeface="Arial" pitchFamily="34" charset="0"/>
              </a:rPr>
              <a:t>Ecological Approach </a:t>
            </a:r>
            <a:r>
              <a:rPr lang="en-IN" dirty="0" smtClean="0">
                <a:latin typeface="Arial" pitchFamily="34" charset="0"/>
                <a:cs typeface="Arial" pitchFamily="34" charset="0"/>
              </a:rPr>
              <a:t>( that emphasis on interaction between institutions and their contextual factors such as social structure, tradition, culture ). </a:t>
            </a:r>
          </a:p>
          <a:p>
            <a:pPr>
              <a:buNone/>
            </a:pPr>
            <a:r>
              <a:rPr lang="en-IN" dirty="0" smtClean="0">
                <a:latin typeface="Arial" pitchFamily="34" charset="0"/>
                <a:cs typeface="Arial" pitchFamily="34" charset="0"/>
              </a:rPr>
              <a:t>                   </a:t>
            </a:r>
            <a:r>
              <a:rPr lang="en-IN" sz="3100" dirty="0" smtClean="0">
                <a:latin typeface="Arial" pitchFamily="34" charset="0"/>
                <a:cs typeface="Arial" pitchFamily="34" charset="0"/>
              </a:rPr>
              <a:t>Riggs emphasized the need to study administrative systems in the ecological perspective so as to gain a comprehensive and in-depth understanding of the administrative dynamics.</a:t>
            </a:r>
            <a:endParaRPr lang="en-IN" sz="31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normAutofit fontScale="90000"/>
          </a:bodyPr>
          <a:lstStyle/>
          <a:p>
            <a:r>
              <a:rPr lang="en-IN" sz="3600" dirty="0" smtClean="0"/>
              <a:t> Ecological Approach of Public Administration</a:t>
            </a:r>
            <a:r>
              <a:rPr lang="en-IN" dirty="0" smtClean="0"/>
              <a:t/>
            </a:r>
            <a:br>
              <a:rPr lang="en-IN" dirty="0" smtClean="0"/>
            </a:br>
            <a:endParaRPr lang="en-IN" dirty="0"/>
          </a:p>
        </p:txBody>
      </p:sp>
      <p:sp>
        <p:nvSpPr>
          <p:cNvPr id="3" name="Content Placeholder 2"/>
          <p:cNvSpPr>
            <a:spLocks noGrp="1"/>
          </p:cNvSpPr>
          <p:nvPr>
            <p:ph idx="1"/>
          </p:nvPr>
        </p:nvSpPr>
        <p:spPr>
          <a:xfrm>
            <a:off x="457200" y="1752600"/>
            <a:ext cx="8229600" cy="4556760"/>
          </a:xfrm>
        </p:spPr>
        <p:txBody>
          <a:bodyPr>
            <a:normAutofit fontScale="55000" lnSpcReduction="20000"/>
          </a:bodyPr>
          <a:lstStyle/>
          <a:p>
            <a:endParaRPr lang="en-IN" sz="3400" dirty="0" smtClean="0">
              <a:latin typeface="Arial" pitchFamily="34" charset="0"/>
              <a:cs typeface="Arial" pitchFamily="34" charset="0"/>
            </a:endParaRPr>
          </a:p>
          <a:p>
            <a:r>
              <a:rPr lang="en-IN" sz="3400" dirty="0" smtClean="0">
                <a:latin typeface="Arial" pitchFamily="34" charset="0"/>
                <a:cs typeface="Arial" pitchFamily="34" charset="0"/>
              </a:rPr>
              <a:t>The Ecological </a:t>
            </a:r>
            <a:r>
              <a:rPr lang="en-IN" sz="3400" dirty="0" smtClean="0">
                <a:latin typeface="Arial" pitchFamily="34" charset="0"/>
                <a:cs typeface="Arial" pitchFamily="34" charset="0"/>
              </a:rPr>
              <a:t>A</a:t>
            </a:r>
            <a:r>
              <a:rPr lang="en-IN" sz="3400" dirty="0" smtClean="0">
                <a:latin typeface="Arial" pitchFamily="34" charset="0"/>
                <a:cs typeface="Arial" pitchFamily="34" charset="0"/>
              </a:rPr>
              <a:t>pproach </a:t>
            </a:r>
            <a:r>
              <a:rPr lang="en-IN" sz="3400" dirty="0" smtClean="0">
                <a:latin typeface="Arial" pitchFamily="34" charset="0"/>
                <a:cs typeface="Arial" pitchFamily="34" charset="0"/>
              </a:rPr>
              <a:t>to the study of public administration was first initiated by J. M </a:t>
            </a:r>
            <a:r>
              <a:rPr lang="en-IN" sz="3400" dirty="0" err="1" smtClean="0">
                <a:latin typeface="Arial" pitchFamily="34" charset="0"/>
                <a:cs typeface="Arial" pitchFamily="34" charset="0"/>
              </a:rPr>
              <a:t>Gaus</a:t>
            </a:r>
            <a:r>
              <a:rPr lang="en-IN" sz="3400" dirty="0" smtClean="0">
                <a:latin typeface="Arial" pitchFamily="34" charset="0"/>
                <a:cs typeface="Arial" pitchFamily="34" charset="0"/>
              </a:rPr>
              <a:t>, Robert Dhal and Robert A. Merton. Latter Riggs made distinctive contribution to the approach. </a:t>
            </a:r>
          </a:p>
          <a:p>
            <a:endParaRPr lang="en-IN" sz="3400" dirty="0" smtClean="0">
              <a:latin typeface="Arial" pitchFamily="34" charset="0"/>
              <a:cs typeface="Arial" pitchFamily="34" charset="0"/>
            </a:endParaRPr>
          </a:p>
          <a:p>
            <a:r>
              <a:rPr lang="en-IN" sz="3400" dirty="0" smtClean="0">
                <a:latin typeface="Arial" pitchFamily="34" charset="0"/>
                <a:cs typeface="Arial" pitchFamily="34" charset="0"/>
              </a:rPr>
              <a:t>Ecology of public administration includes the study of people place/property; physical and social technology; personality and aspirations of people; emergency conditions/ catastrophes. </a:t>
            </a:r>
          </a:p>
          <a:p>
            <a:pPr>
              <a:buNone/>
            </a:pPr>
            <a:r>
              <a:rPr lang="en-IN" sz="3400" dirty="0" smtClean="0">
                <a:latin typeface="Arial" pitchFamily="34" charset="0"/>
                <a:cs typeface="Arial" pitchFamily="34" charset="0"/>
              </a:rPr>
              <a:t>      </a:t>
            </a:r>
            <a:r>
              <a:rPr lang="en-IN" sz="3400" dirty="0" err="1" smtClean="0">
                <a:latin typeface="Arial" pitchFamily="34" charset="0"/>
                <a:cs typeface="Arial" pitchFamily="34" charset="0"/>
              </a:rPr>
              <a:t>Gaus</a:t>
            </a:r>
            <a:r>
              <a:rPr lang="en-IN" sz="3400" dirty="0" smtClean="0">
                <a:latin typeface="Arial" pitchFamily="34" charset="0"/>
                <a:cs typeface="Arial" pitchFamily="34" charset="0"/>
              </a:rPr>
              <a:t> argued that administrative systems are influenced by its surrounding factors. Furthering this concept, Riggs analyzed the relationship between administrative systems and ecological factors- history, social structures, traditions, customs, economic situation, political symbols, technology and communication, etc, in a larger perspective. On the basis of his studies in Thailand and Philippines, he explained how environmental conditions influence administrative systems.</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Structural- Functional Approach</a:t>
            </a:r>
            <a:br>
              <a:rPr lang="en-IN" dirty="0" smtClean="0"/>
            </a:br>
            <a:endParaRPr lang="en-IN" dirty="0"/>
          </a:p>
        </p:txBody>
      </p:sp>
      <p:sp>
        <p:nvSpPr>
          <p:cNvPr id="3" name="Content Placeholder 2"/>
          <p:cNvSpPr>
            <a:spLocks noGrp="1"/>
          </p:cNvSpPr>
          <p:nvPr>
            <p:ph idx="1"/>
          </p:nvPr>
        </p:nvSpPr>
        <p:spPr/>
        <p:txBody>
          <a:bodyPr>
            <a:normAutofit fontScale="40000" lnSpcReduction="20000"/>
          </a:bodyPr>
          <a:lstStyle/>
          <a:p>
            <a:r>
              <a:rPr lang="en-IN" sz="5100" dirty="0" smtClean="0">
                <a:latin typeface="Arial" pitchFamily="34" charset="0"/>
                <a:cs typeface="Arial" pitchFamily="34" charset="0"/>
              </a:rPr>
              <a:t>Riggs analysis of public administration primarily relies upon a Structural- Functional Approach. He refers to structure as a society’s pattern of activity. Riggs attempted to explain the various societies. The traditional agrarian societies, highly developed industrial societies, and developing societies are functionally and structurally distinct. </a:t>
            </a:r>
          </a:p>
          <a:p>
            <a:r>
              <a:rPr lang="en-IN" sz="5100" dirty="0" smtClean="0">
                <a:latin typeface="Arial" pitchFamily="34" charset="0"/>
                <a:cs typeface="Arial" pitchFamily="34" charset="0"/>
              </a:rPr>
              <a:t>He termed functionally diffused societies as ‘Fused societies’ (in traditional societies various social functions and social structures are highly functionally diffuse, that is, there is no organized division of labour) and functionally specific’s societies are ‘Diffracted societies’ (as found with in an industrialized societies). In addition to these two diametrically opposed extremes i.e. lack of division of labour society versus a highly specific’s society, there is a third society called ‘prismatic society’- Riggs’ most popular model. Riggs emphasized that ‘Fused-Prismatic-Diffracted models’ are designed to be ‘ideal‘ types not to be found in any actual society. Nevertheless these models would help us to understand and analyze the societies and function of administrative systems.</a:t>
            </a:r>
          </a:p>
          <a:p>
            <a:r>
              <a:rPr lang="en-IN" dirty="0" smtClean="0">
                <a:latin typeface="Arial" pitchFamily="34" charset="0"/>
                <a:cs typeface="Arial" pitchFamily="34" charset="0"/>
              </a:rPr>
              <a:t> </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Fused-Prismatic-Diffracted Model</a:t>
            </a:r>
            <a:br>
              <a:rPr lang="en-IN" dirty="0" smtClean="0"/>
            </a:b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latin typeface="Arial" pitchFamily="34" charset="0"/>
                <a:cs typeface="Arial" pitchFamily="34" charset="0"/>
              </a:rPr>
              <a:t>The ideal models of fused, prismatic and diffracted societies aimed at studying the pre­historic, developing and developed societies. While explaining the concept of structural- functional </a:t>
            </a:r>
            <a:r>
              <a:rPr lang="en-IN" dirty="0" smtClean="0">
                <a:latin typeface="Arial" pitchFamily="34" charset="0"/>
                <a:cs typeface="Arial" pitchFamily="34" charset="0"/>
              </a:rPr>
              <a:t>approach, </a:t>
            </a:r>
            <a:r>
              <a:rPr lang="en-IN" dirty="0" smtClean="0">
                <a:latin typeface="Arial" pitchFamily="34" charset="0"/>
                <a:cs typeface="Arial" pitchFamily="34" charset="0"/>
              </a:rPr>
              <a:t>it was mentioned that social structures may perform large no of functions in some societies. This is called multi-functionality and such social structures are called “functionally diffuse”. On the other hand </a:t>
            </a:r>
            <a:r>
              <a:rPr lang="en-IN" dirty="0" smtClean="0">
                <a:latin typeface="Arial" pitchFamily="34" charset="0"/>
                <a:cs typeface="Arial" pitchFamily="34" charset="0"/>
              </a:rPr>
              <a:t>‘functionally specific’ </a:t>
            </a:r>
            <a:r>
              <a:rPr lang="en-IN" dirty="0" smtClean="0">
                <a:latin typeface="Arial" pitchFamily="34" charset="0"/>
                <a:cs typeface="Arial" pitchFamily="34" charset="0"/>
              </a:rPr>
              <a:t>social structures perform only prescribed limited functions. </a:t>
            </a:r>
          </a:p>
          <a:p>
            <a:endParaRPr lang="en-IN" dirty="0" smtClean="0">
              <a:latin typeface="Arial" pitchFamily="34" charset="0"/>
              <a:cs typeface="Arial" pitchFamily="34" charset="0"/>
            </a:endParaRPr>
          </a:p>
          <a:p>
            <a:r>
              <a:rPr lang="en-IN" dirty="0" smtClean="0">
                <a:latin typeface="Arial" pitchFamily="34" charset="0"/>
                <a:cs typeface="Arial" pitchFamily="34" charset="0"/>
              </a:rPr>
              <a:t>Riggs calls functionally diffuse societies as “Fused” and the functionally specific societies as “Diffracted”. The society which is intermediate between these types of societies is called “Prismatic" society. Prismatic society has features of both fused and diffracted societies. Riggs emphasized that all societies are generally prismatic and no society could be called purely fused or diffracted. It should be noted that Riggs developed fused-prismatic-diffracted models only for heuristic purposes and their exact characteristics are not found in any actual society.</a:t>
            </a:r>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dirty="0" smtClean="0"/>
              <a:t/>
            </a:r>
            <a:br>
              <a:rPr lang="en-IN" sz="3600" dirty="0" smtClean="0"/>
            </a:br>
            <a:r>
              <a:rPr lang="en-IN" sz="3600" dirty="0" smtClean="0"/>
              <a:t>Characteristics of Fused Societies</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62500" lnSpcReduction="20000"/>
          </a:bodyPr>
          <a:lstStyle/>
          <a:p>
            <a:pPr>
              <a:buNone/>
            </a:pPr>
            <a:endParaRPr lang="en-IN" dirty="0" smtClean="0">
              <a:latin typeface="Arial" pitchFamily="34" charset="0"/>
              <a:cs typeface="Arial" pitchFamily="34" charset="0"/>
            </a:endParaRPr>
          </a:p>
          <a:p>
            <a:pPr>
              <a:buNone/>
            </a:pPr>
            <a:r>
              <a:rPr lang="en-IN" sz="3000" dirty="0" smtClean="0">
                <a:latin typeface="Arial" pitchFamily="34" charset="0"/>
                <a:cs typeface="Arial" pitchFamily="34" charset="0"/>
              </a:rPr>
              <a:t>Based on experiences in imperial China and pre-revolutionary Thailand, Riggs proposed the concept and characteristics of fused societies:</a:t>
            </a:r>
          </a:p>
          <a:p>
            <a:pPr>
              <a:buNone/>
            </a:pPr>
            <a:r>
              <a:rPr lang="en-IN" sz="3000" dirty="0" smtClean="0">
                <a:latin typeface="Arial" pitchFamily="34" charset="0"/>
                <a:cs typeface="Arial" pitchFamily="34" charset="0"/>
              </a:rPr>
              <a:t> </a:t>
            </a:r>
          </a:p>
          <a:p>
            <a:r>
              <a:rPr lang="en-IN" sz="3000" dirty="0" smtClean="0">
                <a:latin typeface="Arial" pitchFamily="34" charset="0"/>
                <a:cs typeface="Arial" pitchFamily="34" charset="0"/>
              </a:rPr>
              <a:t>(</a:t>
            </a:r>
            <a:r>
              <a:rPr lang="en-IN" sz="3000" dirty="0" err="1" smtClean="0">
                <a:latin typeface="Arial" pitchFamily="34" charset="0"/>
                <a:cs typeface="Arial" pitchFamily="34" charset="0"/>
              </a:rPr>
              <a:t>i</a:t>
            </a:r>
            <a:r>
              <a:rPr lang="en-IN" sz="3000" dirty="0" smtClean="0">
                <a:latin typeface="Arial" pitchFamily="34" charset="0"/>
                <a:cs typeface="Arial" pitchFamily="34" charset="0"/>
              </a:rPr>
              <a:t>) In these societies, a single structure carries out a number of functions. </a:t>
            </a:r>
          </a:p>
          <a:p>
            <a:endParaRPr lang="en-IN" sz="3000" dirty="0" smtClean="0">
              <a:latin typeface="Arial" pitchFamily="34" charset="0"/>
              <a:cs typeface="Arial" pitchFamily="34" charset="0"/>
            </a:endParaRPr>
          </a:p>
          <a:p>
            <a:r>
              <a:rPr lang="en-IN" sz="3000" dirty="0" smtClean="0">
                <a:latin typeface="Arial" pitchFamily="34" charset="0"/>
                <a:cs typeface="Arial" pitchFamily="34" charset="0"/>
              </a:rPr>
              <a:t>(ii)These societies heavily depend on agriculture with no industrialization and modernization. </a:t>
            </a:r>
          </a:p>
          <a:p>
            <a:endParaRPr lang="en-IN" sz="3000" dirty="0" smtClean="0">
              <a:latin typeface="Arial" pitchFamily="34" charset="0"/>
              <a:cs typeface="Arial" pitchFamily="34" charset="0"/>
            </a:endParaRPr>
          </a:p>
          <a:p>
            <a:r>
              <a:rPr lang="en-IN" sz="3000" dirty="0" smtClean="0">
                <a:latin typeface="Arial" pitchFamily="34" charset="0"/>
                <a:cs typeface="Arial" pitchFamily="34" charset="0"/>
              </a:rPr>
              <a:t>(iii) The economic system is based on law of exchange and barter system. </a:t>
            </a:r>
          </a:p>
          <a:p>
            <a:endParaRPr lang="en-IN" sz="3000" dirty="0" smtClean="0">
              <a:latin typeface="Arial" pitchFamily="34" charset="0"/>
              <a:cs typeface="Arial" pitchFamily="34" charset="0"/>
            </a:endParaRPr>
          </a:p>
          <a:p>
            <a:r>
              <a:rPr lang="en-IN" sz="3000" dirty="0" smtClean="0">
                <a:latin typeface="Arial" pitchFamily="34" charset="0"/>
                <a:cs typeface="Arial" pitchFamily="34" charset="0"/>
              </a:rPr>
              <a:t>(iv) The King and royal family members and officials nominated by the king carry out all administrative, economic and other activities by themselves.</a:t>
            </a:r>
          </a:p>
          <a:p>
            <a:pPr>
              <a:buNone/>
            </a:pPr>
            <a:r>
              <a:rPr lang="en-IN" sz="3000" dirty="0" smtClean="0">
                <a:latin typeface="Arial" pitchFamily="34" charset="0"/>
                <a:cs typeface="Arial"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smtClean="0"/>
              <a:t>Characteristics of Fused Societies</a:t>
            </a:r>
            <a:endParaRPr lang="en-IN" sz="3600" dirty="0"/>
          </a:p>
        </p:txBody>
      </p:sp>
      <p:sp>
        <p:nvSpPr>
          <p:cNvPr id="3" name="Content Placeholder 2"/>
          <p:cNvSpPr>
            <a:spLocks noGrp="1"/>
          </p:cNvSpPr>
          <p:nvPr>
            <p:ph idx="1"/>
          </p:nvPr>
        </p:nvSpPr>
        <p:spPr/>
        <p:txBody>
          <a:bodyPr>
            <a:normAutofit fontScale="85000" lnSpcReduction="20000"/>
          </a:bodyPr>
          <a:lstStyle/>
          <a:p>
            <a:r>
              <a:rPr lang="en-IN" dirty="0" smtClean="0">
                <a:latin typeface="Arial" pitchFamily="34" charset="0"/>
                <a:cs typeface="Arial" pitchFamily="34" charset="0"/>
              </a:rPr>
              <a:t>Riggs maintained that the administrative systems in fused societies are based on the structure of family, and it strives to protect the special interests of the family and certain sects rather than aiming at universal happiness and overall development. </a:t>
            </a:r>
          </a:p>
          <a:p>
            <a:endParaRPr lang="en-IN" dirty="0" smtClean="0">
              <a:latin typeface="Arial" pitchFamily="34" charset="0"/>
              <a:cs typeface="Arial" pitchFamily="34" charset="0"/>
            </a:endParaRPr>
          </a:p>
          <a:p>
            <a:r>
              <a:rPr lang="en-IN" dirty="0" smtClean="0">
                <a:latin typeface="Arial" pitchFamily="34" charset="0"/>
                <a:cs typeface="Arial" pitchFamily="34" charset="0"/>
              </a:rPr>
              <a:t>These societies do not differentiate between justice and injustice; formal and informal setups and governmental and nongovernmental activities. Ascriptive values play a dominant role in the society and the behaviour of people are highly traditional. Age old customs, beliefs, faith and traditional ways of living enable people to live together and control their behaviours.</a:t>
            </a:r>
          </a:p>
          <a:p>
            <a:r>
              <a:rPr lang="en-IN" dirty="0" smtClean="0">
                <a:latin typeface="Arial" pitchFamily="34" charset="0"/>
                <a:cs typeface="Arial" pitchFamily="34" charset="0"/>
              </a:rPr>
              <a:t> </a:t>
            </a:r>
            <a:endParaRPr lang="en-IN"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dirty="0" smtClean="0"/>
              <a:t/>
            </a:r>
            <a:br>
              <a:rPr lang="en-IN" sz="3600" dirty="0" smtClean="0"/>
            </a:br>
            <a:r>
              <a:rPr lang="en-IN" sz="3600" dirty="0" smtClean="0"/>
              <a:t>Characteristics of Diffracted Societies</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55000" lnSpcReduction="20000"/>
          </a:bodyPr>
          <a:lstStyle/>
          <a:p>
            <a:pPr>
              <a:buNone/>
            </a:pPr>
            <a:r>
              <a:rPr lang="en-IN" sz="3600" dirty="0" smtClean="0">
                <a:latin typeface="Arial" pitchFamily="34" charset="0"/>
                <a:cs typeface="Arial" pitchFamily="34" charset="0"/>
              </a:rPr>
              <a:t> </a:t>
            </a:r>
            <a:r>
              <a:rPr lang="en-IN" sz="3600" dirty="0" smtClean="0">
                <a:latin typeface="Arial" pitchFamily="34" charset="0"/>
                <a:cs typeface="Arial" pitchFamily="34" charset="0"/>
              </a:rPr>
              <a:t>Riggs uses American society as a model of diffracted  society. According to him characteristics of diffracted societies are:</a:t>
            </a:r>
          </a:p>
          <a:p>
            <a:r>
              <a:rPr lang="en-IN" sz="3600" dirty="0" smtClean="0">
                <a:latin typeface="Arial" pitchFamily="34" charset="0"/>
                <a:cs typeface="Arial" pitchFamily="34" charset="0"/>
              </a:rPr>
              <a:t> (</a:t>
            </a:r>
            <a:r>
              <a:rPr lang="en-IN" sz="3600" dirty="0" err="1" smtClean="0">
                <a:latin typeface="Arial" pitchFamily="34" charset="0"/>
                <a:cs typeface="Arial" pitchFamily="34" charset="0"/>
              </a:rPr>
              <a:t>i</a:t>
            </a:r>
            <a:r>
              <a:rPr lang="en-IN" sz="3600" dirty="0" smtClean="0">
                <a:latin typeface="Arial" pitchFamily="34" charset="0"/>
                <a:cs typeface="Arial" pitchFamily="34" charset="0"/>
              </a:rPr>
              <a:t>) Diffracted society is with a high degree of specialization and each structure carries out a specialized function.</a:t>
            </a:r>
          </a:p>
          <a:p>
            <a:r>
              <a:rPr lang="en-IN" sz="3600" dirty="0" smtClean="0">
                <a:latin typeface="Arial" pitchFamily="34" charset="0"/>
                <a:cs typeface="Arial" pitchFamily="34" charset="0"/>
              </a:rPr>
              <a:t>(ii) All organizations and structures in the society are created and based on scientific rational. </a:t>
            </a:r>
          </a:p>
          <a:p>
            <a:r>
              <a:rPr lang="en-IN" sz="3600" dirty="0" smtClean="0">
                <a:latin typeface="Arial" pitchFamily="34" charset="0"/>
                <a:cs typeface="Arial" pitchFamily="34" charset="0"/>
              </a:rPr>
              <a:t>(iii) Ascriptive values cease to exist, giving way to the attainment of values in the society. </a:t>
            </a:r>
          </a:p>
          <a:p>
            <a:r>
              <a:rPr lang="en-IN" sz="3600" dirty="0" smtClean="0">
                <a:latin typeface="Arial" pitchFamily="34" charset="0"/>
                <a:cs typeface="Arial" pitchFamily="34" charset="0"/>
              </a:rPr>
              <a:t>(iv) Governments are responsive to the needs of people and protection of human rights. People bring pressure on the government to get their demands fulfilled. </a:t>
            </a:r>
          </a:p>
          <a:p>
            <a:r>
              <a:rPr lang="en-IN" sz="3600" dirty="0" smtClean="0">
                <a:latin typeface="Arial" pitchFamily="34" charset="0"/>
                <a:cs typeface="Arial" pitchFamily="34" charset="0"/>
              </a:rPr>
              <a:t>(v) There is general consensus among the people on all basic aspects of social life. </a:t>
            </a:r>
          </a:p>
          <a:p>
            <a:r>
              <a:rPr lang="en-IN" sz="3600" dirty="0" smtClean="0">
                <a:latin typeface="Arial" pitchFamily="34" charset="0"/>
                <a:cs typeface="Arial" pitchFamily="34" charset="0"/>
              </a:rPr>
              <a:t>(vi) The economic system of this type of society is centered on market mechanism. The influence of market has both direct and indirect effects on the other facets of the society. Riggs described this as marketised society.</a:t>
            </a:r>
          </a:p>
          <a:p>
            <a:endParaRPr lang="en-IN"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400</TotalTime>
  <Words>2263</Words>
  <Application>Microsoft Office PowerPoint</Application>
  <PresentationFormat>On-screen Show (4:3)</PresentationFormat>
  <Paragraphs>99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F.w. Riggs: Ecological approach (m.a. Semester-2 mpolcc-5)</vt:lpstr>
      <vt:lpstr>INTRODUCTION</vt:lpstr>
      <vt:lpstr>INTRODUCTION</vt:lpstr>
      <vt:lpstr> Ecological Approach of Public Administration </vt:lpstr>
      <vt:lpstr>Structural- Functional Approach </vt:lpstr>
      <vt:lpstr>Fused-Prismatic-Diffracted Model </vt:lpstr>
      <vt:lpstr> Characteristics of Fused Societies </vt:lpstr>
      <vt:lpstr>Characteristics of Fused Societies</vt:lpstr>
      <vt:lpstr> Characteristics of Diffracted Societies </vt:lpstr>
      <vt:lpstr>  Characteristics of Prismatic Societies   </vt:lpstr>
      <vt:lpstr>Characteristics of Prismatic Societies</vt:lpstr>
      <vt:lpstr>Characteristics of Prismatic Societies</vt:lpstr>
      <vt:lpstr>Characteristics of Prismatic Societies</vt:lpstr>
      <vt:lpstr>Sala Model in Prismatic Societies</vt:lpstr>
      <vt:lpstr>Sala Model</vt:lpstr>
      <vt:lpstr>Sala Model</vt:lpstr>
      <vt:lpstr>Sala Model</vt:lpstr>
      <vt:lpstr>Criticisms </vt:lpstr>
      <vt:lpstr>Criticisms</vt:lpstr>
      <vt:lpstr>Conclusion</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F.w. Riggs: Ecological approach (m.a. Semester-2 mpolcc-5)</dc:title>
  <dc:creator>User</dc:creator>
  <cp:lastModifiedBy>User</cp:lastModifiedBy>
  <cp:revision>73</cp:revision>
  <dcterms:created xsi:type="dcterms:W3CDTF">2006-08-16T00:00:00Z</dcterms:created>
  <dcterms:modified xsi:type="dcterms:W3CDTF">2020-04-25T09:24:08Z</dcterms:modified>
</cp:coreProperties>
</file>