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04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4/8/2020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6F15528-21DE-4FAA-801E-634DDDAF4B2B}"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4/8/2020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4/8/2020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D8BD707-D9CF-40AE-B4C6-C98DA3205C09}" type="datetimeFigureOut">
              <a:rPr lang="en-US" smtClean="0"/>
              <a:pPr/>
              <a:t>4/8/2020</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IN" dirty="0" smtClean="0"/>
              <a:t>Relationship between international law </a:t>
            </a:r>
            <a:br>
              <a:rPr lang="en-IN" dirty="0" smtClean="0"/>
            </a:br>
            <a:r>
              <a:rPr lang="en-IN" dirty="0" smtClean="0"/>
              <a:t>&amp;</a:t>
            </a:r>
            <a:br>
              <a:rPr lang="en-IN" dirty="0" smtClean="0"/>
            </a:br>
            <a:r>
              <a:rPr lang="en-IN" dirty="0" smtClean="0"/>
              <a:t>Municipal law</a:t>
            </a:r>
            <a:endParaRPr lang="en-IN" dirty="0"/>
          </a:p>
        </p:txBody>
      </p:sp>
      <p:sp>
        <p:nvSpPr>
          <p:cNvPr id="3" name="Subtitle 2"/>
          <p:cNvSpPr>
            <a:spLocks noGrp="1"/>
          </p:cNvSpPr>
          <p:nvPr>
            <p:ph type="subTitle" idx="1"/>
          </p:nvPr>
        </p:nvSpPr>
        <p:spPr/>
        <p:txBody>
          <a:bodyPr>
            <a:normAutofit/>
          </a:bodyPr>
          <a:lstStyle/>
          <a:p>
            <a:r>
              <a:rPr lang="en-IN" dirty="0" smtClean="0"/>
              <a:t>By </a:t>
            </a:r>
          </a:p>
          <a:p>
            <a:r>
              <a:rPr lang="en-IN" dirty="0" err="1" smtClean="0"/>
              <a:t>Rakesh</a:t>
            </a:r>
            <a:r>
              <a:rPr lang="en-IN" dirty="0" smtClean="0"/>
              <a:t> </a:t>
            </a:r>
            <a:r>
              <a:rPr lang="en-IN" dirty="0" err="1" smtClean="0"/>
              <a:t>Ranjan</a:t>
            </a:r>
            <a:endParaRPr lang="en-IN" dirty="0" smtClean="0"/>
          </a:p>
          <a:p>
            <a:r>
              <a:rPr lang="en-IN" dirty="0" smtClean="0"/>
              <a:t>Dept. of Political Science, PU</a:t>
            </a:r>
          </a:p>
          <a:p>
            <a:endParaRPr lang="en-IN"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MONISM</a:t>
            </a:r>
            <a:endParaRPr lang="en-IN" dirty="0"/>
          </a:p>
        </p:txBody>
      </p:sp>
      <p:sp>
        <p:nvSpPr>
          <p:cNvPr id="3" name="Content Placeholder 2"/>
          <p:cNvSpPr>
            <a:spLocks noGrp="1"/>
          </p:cNvSpPr>
          <p:nvPr>
            <p:ph idx="1"/>
          </p:nvPr>
        </p:nvSpPr>
        <p:spPr/>
        <p:txBody>
          <a:bodyPr>
            <a:normAutofit lnSpcReduction="10000"/>
          </a:bodyPr>
          <a:lstStyle/>
          <a:p>
            <a:r>
              <a:rPr lang="en-US" dirty="0" smtClean="0">
                <a:latin typeface="Times New Roman" pitchFamily="18" charset="0"/>
                <a:cs typeface="Times New Roman" pitchFamily="18" charset="0"/>
              </a:rPr>
              <a:t>According to Monism, International Law is directly applicable in the National legal order. There is no need for any Municipal implementing legislation; International Law is immediately applicable within National legal systems unlike Dualism, without any incorporation or transformation.</a:t>
            </a:r>
          </a:p>
          <a:p>
            <a:r>
              <a:rPr lang="en-US" dirty="0" smtClean="0">
                <a:latin typeface="Times New Roman" pitchFamily="18" charset="0"/>
                <a:cs typeface="Times New Roman" pitchFamily="18" charset="0"/>
              </a:rPr>
              <a:t>Monistic Theory was developed by German scholars namely Moser, Hegel, </a:t>
            </a:r>
            <a:r>
              <a:rPr lang="en-US" dirty="0" err="1" smtClean="0">
                <a:latin typeface="Times New Roman" pitchFamily="18" charset="0"/>
                <a:cs typeface="Times New Roman" pitchFamily="18" charset="0"/>
              </a:rPr>
              <a:t>Bergbohm</a:t>
            </a:r>
            <a:r>
              <a:rPr lang="en-US" dirty="0" smtClean="0">
                <a:latin typeface="Times New Roman" pitchFamily="18" charset="0"/>
                <a:cs typeface="Times New Roman" pitchFamily="18" charset="0"/>
              </a:rPr>
              <a:t>, Zorn, Wenzel in late 18th and early 19th centuries. Wright, </a:t>
            </a:r>
            <a:r>
              <a:rPr lang="en-US" dirty="0" err="1" smtClean="0">
                <a:latin typeface="Times New Roman" pitchFamily="18" charset="0"/>
                <a:cs typeface="Times New Roman" pitchFamily="18" charset="0"/>
              </a:rPr>
              <a:t>Kelsen</a:t>
            </a:r>
            <a:r>
              <a:rPr lang="en-US" dirty="0" smtClean="0">
                <a:latin typeface="Times New Roman" pitchFamily="18" charset="0"/>
                <a:cs typeface="Times New Roman" pitchFamily="18" charset="0"/>
              </a:rPr>
              <a:t> and </a:t>
            </a:r>
            <a:r>
              <a:rPr lang="en-US" dirty="0" err="1" smtClean="0">
                <a:latin typeface="Times New Roman" pitchFamily="18" charset="0"/>
                <a:cs typeface="Times New Roman" pitchFamily="18" charset="0"/>
              </a:rPr>
              <a:t>Duguit</a:t>
            </a:r>
            <a:r>
              <a:rPr lang="en-US" dirty="0" smtClean="0">
                <a:latin typeface="Times New Roman" pitchFamily="18" charset="0"/>
                <a:cs typeface="Times New Roman" pitchFamily="18" charset="0"/>
              </a:rPr>
              <a:t> are some of the prominent exponents of monism.</a:t>
            </a:r>
            <a:endParaRPr lang="en-IN"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DUALISM</a:t>
            </a:r>
            <a:endParaRPr lang="en-IN" dirty="0"/>
          </a:p>
        </p:txBody>
      </p:sp>
      <p:sp>
        <p:nvSpPr>
          <p:cNvPr id="3" name="Content Placeholder 2"/>
          <p:cNvSpPr>
            <a:spLocks noGrp="1"/>
          </p:cNvSpPr>
          <p:nvPr>
            <p:ph idx="1"/>
          </p:nvPr>
        </p:nvSpPr>
        <p:spPr/>
        <p:txBody>
          <a:bodyPr>
            <a:normAutofit/>
          </a:bodyPr>
          <a:lstStyle/>
          <a:p>
            <a:r>
              <a:rPr lang="en-US" dirty="0" smtClean="0">
                <a:latin typeface="Times New Roman" pitchFamily="18" charset="0"/>
                <a:cs typeface="Times New Roman" pitchFamily="18" charset="0"/>
              </a:rPr>
              <a:t>Dualism theory was developed by a German scholar </a:t>
            </a:r>
            <a:r>
              <a:rPr lang="en-US" dirty="0" err="1" smtClean="0">
                <a:latin typeface="Times New Roman" pitchFamily="18" charset="0"/>
                <a:cs typeface="Times New Roman" pitchFamily="18" charset="0"/>
              </a:rPr>
              <a:t>Triepel</a:t>
            </a:r>
            <a:r>
              <a:rPr lang="en-US" dirty="0" smtClean="0">
                <a:latin typeface="Times New Roman" pitchFamily="18" charset="0"/>
                <a:cs typeface="Times New Roman" pitchFamily="18" charset="0"/>
              </a:rPr>
              <a:t> and an Italian scholar </a:t>
            </a:r>
            <a:r>
              <a:rPr lang="en-US" dirty="0" err="1" smtClean="0">
                <a:latin typeface="Times New Roman" pitchFamily="18" charset="0"/>
                <a:cs typeface="Times New Roman" pitchFamily="18" charset="0"/>
              </a:rPr>
              <a:t>Anzilotti</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In the view of the dualistic writers, international law and state law are two separate law. The important principle of  Dualism is that, International Law and Municipal Law are two separate and distinct orders, in their objects and spheres of operation, such that the norms of one would not operate within the realm of the other without a positive act of reception or transformation, as the case may be. </a:t>
            </a:r>
          </a:p>
          <a:p>
            <a:endParaRPr lang="en-US" dirty="0" smtClean="0">
              <a:latin typeface="Times New Roman" pitchFamily="18" charset="0"/>
              <a:cs typeface="Times New Roman" pitchFamily="18" charset="0"/>
            </a:endParaRPr>
          </a:p>
          <a:p>
            <a:endParaRPr lang="en-IN"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DUALISM</a:t>
            </a:r>
            <a:endParaRPr lang="en-IN" dirty="0"/>
          </a:p>
        </p:txBody>
      </p:sp>
      <p:sp>
        <p:nvSpPr>
          <p:cNvPr id="3" name="Content Placeholder 2"/>
          <p:cNvSpPr>
            <a:spLocks noGrp="1"/>
          </p:cNvSpPr>
          <p:nvPr>
            <p:ph idx="1"/>
          </p:nvPr>
        </p:nvSpPr>
        <p:spPr/>
        <p:txBody>
          <a:bodyPr>
            <a:normAutofit lnSpcReduction="10000"/>
          </a:bodyPr>
          <a:lstStyle/>
          <a:p>
            <a:r>
              <a:rPr lang="en-US" dirty="0" smtClean="0">
                <a:latin typeface="Times New Roman" pitchFamily="18" charset="0"/>
                <a:cs typeface="Times New Roman" pitchFamily="18" charset="0"/>
              </a:rPr>
              <a:t>The International Law and Municipal Law are two entirely different things and the International Law can never be applied in the state without incorporating or transforming it into Municipal Law. </a:t>
            </a:r>
          </a:p>
          <a:p>
            <a:r>
              <a:rPr lang="en-US" dirty="0" smtClean="0">
                <a:latin typeface="Times New Roman" pitchFamily="18" charset="0"/>
                <a:cs typeface="Times New Roman" pitchFamily="18" charset="0"/>
              </a:rPr>
              <a:t>The subject of the Municipal Law is primarily individuals and groups, and that of International Law is states. The main function of Municipal Law is regulating internal functioning of the state, relation between the state and the individual, and function of International Law is to supervise the relations between states.</a:t>
            </a:r>
          </a:p>
          <a:p>
            <a:pPr lvl="0"/>
            <a:endParaRPr lang="en-US" dirty="0" smtClean="0">
              <a:latin typeface="Times New Roman" pitchFamily="18" charset="0"/>
              <a:cs typeface="Times New Roman" pitchFamily="18" charset="0"/>
            </a:endParaRPr>
          </a:p>
          <a:p>
            <a:pPr lvl="0"/>
            <a:endParaRPr lang="en-US" dirty="0" smtClean="0">
              <a:latin typeface="Times New Roman" pitchFamily="18" charset="0"/>
              <a:cs typeface="Times New Roman" pitchFamily="18" charset="0"/>
            </a:endParaRPr>
          </a:p>
          <a:p>
            <a:endParaRPr lang="en-IN"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Specific Adoption Theory</a:t>
            </a:r>
            <a:endParaRPr lang="en-IN" dirty="0"/>
          </a:p>
        </p:txBody>
      </p:sp>
      <p:sp>
        <p:nvSpPr>
          <p:cNvPr id="3" name="Content Placeholder 2"/>
          <p:cNvSpPr>
            <a:spLocks noGrp="1"/>
          </p:cNvSpPr>
          <p:nvPr>
            <p:ph idx="1"/>
          </p:nvPr>
        </p:nvSpPr>
        <p:spPr/>
        <p:txBody>
          <a:bodyPr>
            <a:normAutofit fontScale="85000" lnSpcReduction="10000"/>
          </a:bodyPr>
          <a:lstStyle/>
          <a:p>
            <a:r>
              <a:rPr lang="en-IN" dirty="0" smtClean="0"/>
              <a:t>According to the exponents of this theory, international law cannot be directly enforced in the field of state law. In order to enforce it in the field of Municipal Law, it is necessary to make its specific adoption.</a:t>
            </a:r>
          </a:p>
          <a:p>
            <a:r>
              <a:rPr lang="en-IN" dirty="0" smtClean="0"/>
              <a:t>International Law can be applied in the field of Municipal Law only when Municipal Law either permits it or adopts it specifically.</a:t>
            </a:r>
          </a:p>
          <a:p>
            <a:endParaRPr lang="en-IN" dirty="0" smtClean="0"/>
          </a:p>
          <a:p>
            <a:r>
              <a:rPr lang="en-IN" dirty="0" smtClean="0"/>
              <a:t> </a:t>
            </a:r>
            <a:r>
              <a:rPr lang="en-US" dirty="0" smtClean="0">
                <a:latin typeface="Times New Roman" pitchFamily="18" charset="0"/>
                <a:cs typeface="Times New Roman" pitchFamily="18" charset="0"/>
              </a:rPr>
              <a:t>For example, International Covenant on Civil and Political Rights and International Covenant on Economic, Social and Cultural Rights have been adopted in India under the </a:t>
            </a:r>
            <a:r>
              <a:rPr lang="en-US" b="1" dirty="0" smtClean="0">
                <a:solidFill>
                  <a:srgbClr val="7030A0"/>
                </a:solidFill>
                <a:latin typeface="Times New Roman" pitchFamily="18" charset="0"/>
                <a:cs typeface="Times New Roman" pitchFamily="18" charset="0"/>
              </a:rPr>
              <a:t>Protection of Human Rights Act, 1993</a:t>
            </a:r>
            <a:endParaRPr lang="en-IN"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Transformation Theory</a:t>
            </a:r>
            <a:endParaRPr lang="en-IN" dirty="0"/>
          </a:p>
        </p:txBody>
      </p:sp>
      <p:sp>
        <p:nvSpPr>
          <p:cNvPr id="3" name="Content Placeholder 2"/>
          <p:cNvSpPr>
            <a:spLocks noGrp="1"/>
          </p:cNvSpPr>
          <p:nvPr>
            <p:ph idx="1"/>
          </p:nvPr>
        </p:nvSpPr>
        <p:spPr/>
        <p:txBody>
          <a:bodyPr>
            <a:normAutofit/>
          </a:bodyPr>
          <a:lstStyle/>
          <a:p>
            <a:r>
              <a:rPr lang="en-IN" dirty="0" smtClean="0"/>
              <a:t>According to the exponents of this theory, for the application of international law in the field of municipal law, the rules of international law have to undergo transformation.</a:t>
            </a:r>
          </a:p>
          <a:p>
            <a:r>
              <a:rPr lang="en-US" dirty="0" smtClean="0">
                <a:latin typeface="Times New Roman" pitchFamily="18" charset="0"/>
                <a:cs typeface="Times New Roman" pitchFamily="18" charset="0"/>
              </a:rPr>
              <a:t>International Law undergoes transformation as it spreads universally. Unless transformed, it cannot be applied to Municipal Law. States incorporate treaties and norms into their Municipal laws by specific "transformational" devices. </a:t>
            </a:r>
          </a:p>
          <a:p>
            <a:endParaRPr lang="en-IN"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Delegation Theory</a:t>
            </a:r>
            <a:endParaRPr lang="en-IN" dirty="0"/>
          </a:p>
        </p:txBody>
      </p:sp>
      <p:sp>
        <p:nvSpPr>
          <p:cNvPr id="3" name="Content Placeholder 2"/>
          <p:cNvSpPr>
            <a:spLocks noGrp="1"/>
          </p:cNvSpPr>
          <p:nvPr>
            <p:ph idx="1"/>
          </p:nvPr>
        </p:nvSpPr>
        <p:spPr/>
        <p:txBody>
          <a:bodyPr>
            <a:normAutofit/>
          </a:bodyPr>
          <a:lstStyle/>
          <a:p>
            <a:r>
              <a:rPr lang="en-IN" dirty="0" smtClean="0"/>
              <a:t>According to this theory, the constitutional rule of international law permit each State to determine as to how international treaties will become applicable in the field of state law.</a:t>
            </a:r>
          </a:p>
          <a:p>
            <a:r>
              <a:rPr lang="en-US" dirty="0" smtClean="0">
                <a:latin typeface="Times New Roman" pitchFamily="18" charset="0"/>
                <a:cs typeface="Times New Roman" pitchFamily="18" charset="0"/>
              </a:rPr>
              <a:t>International Law delegates the rule-making power to each State accordance with the procedure and system prevailing in each state in accordance with the Constitution and Rules of the Treaty or Convention that member states sign and agree upon.</a:t>
            </a:r>
            <a:endParaRPr lang="en-IN"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Concluding Remarks</a:t>
            </a:r>
            <a:endParaRPr lang="en-IN" dirty="0"/>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International Law is no longer law between nations, it also embraces individuals. International Law gradually headed towards a human commonwealth encompassing individuals, states, and other aggregates cutting across state boundaries.</a:t>
            </a:r>
          </a:p>
          <a:p>
            <a:endParaRPr lang="en-IN"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p:spPr>
        <p:txBody>
          <a:bodyPr>
            <a:normAutofit/>
          </a:bodyPr>
          <a:lstStyle/>
          <a:p>
            <a:pPr algn="ctr"/>
            <a:r>
              <a:rPr lang="en-IN" dirty="0" smtClean="0"/>
              <a:t>By </a:t>
            </a:r>
            <a:br>
              <a:rPr lang="en-IN" dirty="0" smtClean="0"/>
            </a:br>
            <a:r>
              <a:rPr lang="en-IN" dirty="0" smtClean="0"/>
              <a:t>   </a:t>
            </a:r>
            <a:r>
              <a:rPr lang="en-IN" dirty="0" err="1" smtClean="0"/>
              <a:t>Rakesh</a:t>
            </a:r>
            <a:r>
              <a:rPr lang="en-IN" dirty="0" smtClean="0"/>
              <a:t> </a:t>
            </a:r>
            <a:r>
              <a:rPr lang="en-IN" dirty="0" err="1" smtClean="0"/>
              <a:t>Ranjan</a:t>
            </a:r>
            <a:endParaRPr lang="en-IN" dirty="0"/>
          </a:p>
        </p:txBody>
      </p:sp>
      <p:sp>
        <p:nvSpPr>
          <p:cNvPr id="3" name="Content Placeholder 2"/>
          <p:cNvSpPr>
            <a:spLocks noGrp="1"/>
          </p:cNvSpPr>
          <p:nvPr>
            <p:ph idx="1"/>
          </p:nvPr>
        </p:nvSpPr>
        <p:spPr>
          <a:xfrm>
            <a:off x="457200" y="0"/>
            <a:ext cx="8229600" cy="6172200"/>
          </a:xfrm>
        </p:spPr>
        <p:txBody>
          <a:bodyPr>
            <a:normAutofit/>
          </a:bodyPr>
          <a:lstStyle/>
          <a:p>
            <a:r>
              <a:rPr lang="en-IN" dirty="0" smtClean="0"/>
              <a:t>             </a:t>
            </a:r>
          </a:p>
          <a:p>
            <a:r>
              <a:rPr lang="en-IN" dirty="0" smtClean="0"/>
              <a:t>                  </a:t>
            </a:r>
          </a:p>
          <a:p>
            <a:r>
              <a:rPr lang="en-IN" dirty="0" smtClean="0"/>
              <a:t>                         </a:t>
            </a:r>
          </a:p>
          <a:p>
            <a:r>
              <a:rPr lang="en-IN" dirty="0" smtClean="0"/>
              <a:t>                       THANK  YOU</a:t>
            </a:r>
            <a:endParaRPr lang="en-IN"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What is International Law</a:t>
            </a:r>
            <a:endParaRPr lang="en-IN" dirty="0"/>
          </a:p>
        </p:txBody>
      </p:sp>
      <p:sp>
        <p:nvSpPr>
          <p:cNvPr id="3" name="Content Placeholder 2"/>
          <p:cNvSpPr>
            <a:spLocks noGrp="1"/>
          </p:cNvSpPr>
          <p:nvPr>
            <p:ph idx="1"/>
          </p:nvPr>
        </p:nvSpPr>
        <p:spPr/>
        <p:txBody>
          <a:bodyPr>
            <a:normAutofit fontScale="92500" lnSpcReduction="10000"/>
          </a:bodyPr>
          <a:lstStyle/>
          <a:p>
            <a:pPr>
              <a:buNone/>
            </a:pPr>
            <a:r>
              <a:rPr lang="en-US" dirty="0" smtClean="0">
                <a:latin typeface="Times New Roman" pitchFamily="18" charset="0"/>
                <a:cs typeface="Times New Roman" pitchFamily="18" charset="0"/>
              </a:rPr>
              <a:t>OPPENHEIM defines International Law as, </a:t>
            </a:r>
            <a:r>
              <a:rPr lang="en-US" b="1" i="1" dirty="0" smtClean="0">
                <a:latin typeface="Times New Roman" pitchFamily="18" charset="0"/>
                <a:cs typeface="Times New Roman" pitchFamily="18" charset="0"/>
              </a:rPr>
              <a:t>"Law of Nation or Interna­tional Law is the name for the body of customary and conventional rules which are considered legally binding by civilized states in their relation with each other, within a community which by common consent of this community shall be enforced by external power"</a:t>
            </a:r>
            <a:r>
              <a:rPr lang="en-US" dirty="0" smtClean="0">
                <a:latin typeface="Times New Roman" pitchFamily="18" charset="0"/>
                <a:cs typeface="Times New Roman" pitchFamily="18" charset="0"/>
              </a:rPr>
              <a:t>.  </a:t>
            </a:r>
          </a:p>
          <a:p>
            <a:pPr>
              <a:buNone/>
            </a:pPr>
            <a:r>
              <a:rPr lang="en-US" dirty="0" smtClean="0">
                <a:latin typeface="Times New Roman" pitchFamily="18" charset="0"/>
                <a:cs typeface="Times New Roman" pitchFamily="18" charset="0"/>
              </a:rPr>
              <a:t> International Law has been defined  by J.G. Starke as </a:t>
            </a:r>
            <a:r>
              <a:rPr lang="en-US" b="1" i="1" dirty="0" smtClean="0">
                <a:latin typeface="Times New Roman" pitchFamily="18" charset="0"/>
                <a:cs typeface="Times New Roman" pitchFamily="18" charset="0"/>
              </a:rPr>
              <a:t>"that body of Law which is composed for its greater part of the principles and rules of conduct which states feel themselves bound to observe, and therefore, do commonly observe in their relations with each other."</a:t>
            </a:r>
            <a:endParaRPr lang="en-US" dirty="0" smtClean="0">
              <a:latin typeface="Times New Roman" pitchFamily="18" charset="0"/>
              <a:cs typeface="Times New Roman" pitchFamily="18" charset="0"/>
            </a:endParaRPr>
          </a:p>
          <a:p>
            <a:endParaRPr lang="en-IN"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What is International Law</a:t>
            </a:r>
            <a:endParaRPr lang="en-IN" dirty="0"/>
          </a:p>
        </p:txBody>
      </p:sp>
      <p:sp>
        <p:nvSpPr>
          <p:cNvPr id="3" name="Content Placeholder 2"/>
          <p:cNvSpPr>
            <a:spLocks noGrp="1"/>
          </p:cNvSpPr>
          <p:nvPr>
            <p:ph idx="1"/>
          </p:nvPr>
        </p:nvSpPr>
        <p:spPr/>
        <p:txBody>
          <a:bodyPr>
            <a:normAutofit lnSpcReduction="10000"/>
          </a:bodyPr>
          <a:lstStyle/>
          <a:p>
            <a:pPr algn="just">
              <a:buNone/>
            </a:pPr>
            <a:r>
              <a:rPr lang="en-US" dirty="0" smtClean="0">
                <a:latin typeface="Times New Roman" pitchFamily="18" charset="0"/>
                <a:cs typeface="Times New Roman" pitchFamily="18" charset="0"/>
              </a:rPr>
              <a:t>According to the Black’s Law Dictionary :</a:t>
            </a:r>
          </a:p>
          <a:p>
            <a:pPr algn="just">
              <a:buNone/>
            </a:pPr>
            <a:r>
              <a:rPr lang="en-US" dirty="0" smtClean="0">
                <a:latin typeface="Times New Roman" pitchFamily="18" charset="0"/>
                <a:cs typeface="Times New Roman" pitchFamily="18" charset="0"/>
              </a:rPr>
              <a:t>	"</a:t>
            </a:r>
            <a:r>
              <a:rPr lang="en-US" b="1" i="1" dirty="0" smtClean="0">
                <a:latin typeface="Times New Roman" pitchFamily="18" charset="0"/>
                <a:cs typeface="Times New Roman" pitchFamily="18" charset="0"/>
              </a:rPr>
              <a:t>The legal system governing the relationship between nations; more modernly  the Law of International relations, embracing not only nations but also such participants as International organizations and individuals</a:t>
            </a:r>
            <a:r>
              <a:rPr lang="en-US" dirty="0" smtClean="0">
                <a:latin typeface="Times New Roman" pitchFamily="18" charset="0"/>
                <a:cs typeface="Times New Roman" pitchFamily="18" charset="0"/>
              </a:rPr>
              <a:t>".</a:t>
            </a:r>
          </a:p>
          <a:p>
            <a:pPr algn="just">
              <a:buNone/>
            </a:pPr>
            <a:endParaRPr lang="en-US" dirty="0" smtClean="0">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Thus </a:t>
            </a:r>
            <a:r>
              <a:rPr lang="en-US" dirty="0" smtClean="0">
                <a:latin typeface="Times New Roman" pitchFamily="18" charset="0"/>
                <a:cs typeface="Times New Roman" pitchFamily="18" charset="0"/>
              </a:rPr>
              <a:t>International Law is a body</a:t>
            </a:r>
            <a:r>
              <a:rPr lang="en-IN" dirty="0" smtClean="0"/>
              <a:t> of rules and principles which regulate the conduct and relations of the members of international community.</a:t>
            </a:r>
            <a:endParaRPr lang="en-US" dirty="0" smtClean="0">
              <a:latin typeface="Times New Roman" pitchFamily="18" charset="0"/>
              <a:cs typeface="Times New Roman" pitchFamily="18" charset="0"/>
            </a:endParaRPr>
          </a:p>
          <a:p>
            <a:endParaRPr lang="en-IN"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What is Municipal Law</a:t>
            </a:r>
            <a:endParaRPr lang="en-IN" dirty="0"/>
          </a:p>
        </p:txBody>
      </p:sp>
      <p:sp>
        <p:nvSpPr>
          <p:cNvPr id="3" name="Content Placeholder 2"/>
          <p:cNvSpPr>
            <a:spLocks noGrp="1"/>
          </p:cNvSpPr>
          <p:nvPr>
            <p:ph idx="1"/>
          </p:nvPr>
        </p:nvSpPr>
        <p:spPr/>
        <p:txBody>
          <a:bodyPr>
            <a:normAutofit fontScale="92500" lnSpcReduction="10000"/>
          </a:bodyPr>
          <a:lstStyle/>
          <a:p>
            <a:r>
              <a:rPr lang="en-IN" dirty="0" smtClean="0"/>
              <a:t>Municipal Law is the national domestic or internal law of a sovereign state defined in opposition to international law.</a:t>
            </a:r>
          </a:p>
          <a:p>
            <a:r>
              <a:rPr lang="en-IN" dirty="0" smtClean="0"/>
              <a:t>Municipal law includes many levels of law; not only national law but also state, provincial, territorial, regional or local law.</a:t>
            </a:r>
          </a:p>
          <a:p>
            <a:r>
              <a:rPr lang="en-IN" dirty="0" smtClean="0"/>
              <a:t>Municipal law is the law specific to a particular city or country and the government bodies within those cities or countries.</a:t>
            </a:r>
          </a:p>
          <a:p>
            <a:r>
              <a:rPr lang="en-US" dirty="0" smtClean="0">
                <a:latin typeface="Times New Roman" pitchFamily="18" charset="0"/>
                <a:cs typeface="Times New Roman" pitchFamily="18" charset="0"/>
              </a:rPr>
              <a:t>Thus Municipal Law is the acts made by the  legislature or the Law making authority of a state, applicable to that state alone.</a:t>
            </a:r>
          </a:p>
          <a:p>
            <a:endParaRPr lang="en-IN"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Difference between International law and Municipal law</a:t>
            </a:r>
            <a:endParaRPr lang="en-IN" dirty="0"/>
          </a:p>
        </p:txBody>
      </p:sp>
      <p:sp>
        <p:nvSpPr>
          <p:cNvPr id="3" name="Content Placeholder 2"/>
          <p:cNvSpPr>
            <a:spLocks noGrp="1"/>
          </p:cNvSpPr>
          <p:nvPr>
            <p:ph idx="1"/>
          </p:nvPr>
        </p:nvSpPr>
        <p:spPr/>
        <p:txBody>
          <a:bodyPr/>
          <a:lstStyle/>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International </a:t>
            </a:r>
            <a:r>
              <a:rPr lang="en-US" dirty="0" smtClean="0">
                <a:latin typeface="Times New Roman" pitchFamily="18" charset="0"/>
                <a:cs typeface="Times New Roman" pitchFamily="18" charset="0"/>
              </a:rPr>
              <a:t>Law is largely but not altogether concerned with relation among </a:t>
            </a:r>
            <a:r>
              <a:rPr lang="en-US" dirty="0" smtClean="0">
                <a:latin typeface="Times New Roman" pitchFamily="18" charset="0"/>
                <a:cs typeface="Times New Roman" pitchFamily="18" charset="0"/>
              </a:rPr>
              <a:t>states. </a:t>
            </a:r>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Whereas </a:t>
            </a:r>
            <a:r>
              <a:rPr lang="en-US" dirty="0" smtClean="0">
                <a:latin typeface="Times New Roman" pitchFamily="18" charset="0"/>
                <a:cs typeface="Times New Roman" pitchFamily="18" charset="0"/>
              </a:rPr>
              <a:t>Municipal Law controls relations between individuals within a state and between individuals and the state.</a:t>
            </a:r>
          </a:p>
          <a:p>
            <a:endParaRPr lang="en-IN"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Difference between International law and Municipal law</a:t>
            </a:r>
            <a:endParaRPr lang="en-IN" dirty="0"/>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International Law, on the other hand, regulates relations between the member States of the Family of Nations.</a:t>
            </a:r>
          </a:p>
          <a:p>
            <a:r>
              <a:rPr lang="en-US" dirty="0" smtClean="0">
                <a:latin typeface="Times New Roman" pitchFamily="18" charset="0"/>
                <a:cs typeface="Times New Roman" pitchFamily="18" charset="0"/>
              </a:rPr>
              <a:t>Municipal Law regulates relations between the individuals under the sway of the respective State and the relations between this State and the respective individuals. </a:t>
            </a:r>
          </a:p>
          <a:p>
            <a:endParaRPr lang="en-IN"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Difference between International law and Municipal law</a:t>
            </a:r>
            <a:endParaRPr lang="en-IN" dirty="0"/>
          </a:p>
        </p:txBody>
      </p:sp>
      <p:sp>
        <p:nvSpPr>
          <p:cNvPr id="3" name="Content Placeholder 2"/>
          <p:cNvSpPr>
            <a:spLocks noGrp="1"/>
          </p:cNvSpPr>
          <p:nvPr>
            <p:ph idx="1"/>
          </p:nvPr>
        </p:nvSpPr>
        <p:spPr/>
        <p:txBody>
          <a:bodyPr/>
          <a:lstStyle/>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Law </a:t>
            </a:r>
            <a:r>
              <a:rPr lang="en-US" dirty="0" smtClean="0">
                <a:latin typeface="Times New Roman" pitchFamily="18" charset="0"/>
                <a:cs typeface="Times New Roman" pitchFamily="18" charset="0"/>
              </a:rPr>
              <a:t>of Nations is a Law not above, but between Sovereign States.</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Whereas </a:t>
            </a:r>
            <a:r>
              <a:rPr lang="en-US" dirty="0" smtClean="0">
                <a:latin typeface="Times New Roman" pitchFamily="18" charset="0"/>
                <a:cs typeface="Times New Roman" pitchFamily="18" charset="0"/>
              </a:rPr>
              <a:t>Municipal Law is a Law of a Sovereign over individuals subjected to his way.</a:t>
            </a:r>
          </a:p>
          <a:p>
            <a:endParaRPr lang="en-IN"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1143000"/>
          </a:xfrm>
        </p:spPr>
        <p:txBody>
          <a:bodyPr>
            <a:normAutofit fontScale="90000"/>
          </a:bodyPr>
          <a:lstStyle/>
          <a:p>
            <a:r>
              <a:rPr lang="en-IN" dirty="0" smtClean="0"/>
              <a:t>Relationship between International law and Municipal law</a:t>
            </a:r>
            <a:endParaRPr lang="en-IN" dirty="0"/>
          </a:p>
        </p:txBody>
      </p:sp>
      <p:sp>
        <p:nvSpPr>
          <p:cNvPr id="3" name="Content Placeholder 2"/>
          <p:cNvSpPr>
            <a:spLocks noGrp="1"/>
          </p:cNvSpPr>
          <p:nvPr>
            <p:ph idx="1"/>
          </p:nvPr>
        </p:nvSpPr>
        <p:spPr>
          <a:xfrm>
            <a:off x="533400" y="1828800"/>
            <a:ext cx="8229600" cy="4709160"/>
          </a:xfrm>
        </p:spPr>
        <p:txBody>
          <a:bodyPr/>
          <a:lstStyle/>
          <a:p>
            <a:r>
              <a:rPr lang="en-IN" dirty="0" smtClean="0"/>
              <a:t>Theories:</a:t>
            </a:r>
          </a:p>
          <a:p>
            <a:r>
              <a:rPr lang="en-IN" dirty="0" smtClean="0"/>
              <a:t>(1) Monism</a:t>
            </a:r>
          </a:p>
          <a:p>
            <a:r>
              <a:rPr lang="en-IN" dirty="0" smtClean="0"/>
              <a:t>(2) Dualism</a:t>
            </a:r>
          </a:p>
          <a:p>
            <a:r>
              <a:rPr lang="en-IN" dirty="0" smtClean="0"/>
              <a:t>(3) Specific Adoption Theory</a:t>
            </a:r>
          </a:p>
          <a:p>
            <a:r>
              <a:rPr lang="en-IN" dirty="0" smtClean="0"/>
              <a:t>(4) Transformation Theory</a:t>
            </a:r>
          </a:p>
          <a:p>
            <a:r>
              <a:rPr lang="en-IN" dirty="0" smtClean="0"/>
              <a:t>(5) Delegation Theory</a:t>
            </a:r>
            <a:endParaRPr lang="en-IN"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MONISM</a:t>
            </a:r>
            <a:endParaRPr lang="en-IN" dirty="0"/>
          </a:p>
        </p:txBody>
      </p:sp>
      <p:sp>
        <p:nvSpPr>
          <p:cNvPr id="3" name="Content Placeholder 2"/>
          <p:cNvSpPr>
            <a:spLocks noGrp="1"/>
          </p:cNvSpPr>
          <p:nvPr>
            <p:ph idx="1"/>
          </p:nvPr>
        </p:nvSpPr>
        <p:spPr/>
        <p:txBody>
          <a:bodyPr/>
          <a:lstStyle/>
          <a:p>
            <a:endParaRPr lang="en-IN" dirty="0" smtClean="0"/>
          </a:p>
          <a:p>
            <a:r>
              <a:rPr lang="en-IN" dirty="0" smtClean="0"/>
              <a:t>The </a:t>
            </a:r>
            <a:r>
              <a:rPr lang="en-IN" dirty="0" smtClean="0"/>
              <a:t>exponents of this theory emphasise the scientific analysis of the internal structure of law.</a:t>
            </a:r>
            <a:r>
              <a:rPr lang="en-US"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Monists hold that International Law and State Law share a common origin-namely Law</a:t>
            </a:r>
            <a:r>
              <a:rPr lang="en-IN" dirty="0" smtClean="0"/>
              <a:t>.</a:t>
            </a:r>
          </a:p>
          <a:p>
            <a:r>
              <a:rPr lang="en-IN" dirty="0" smtClean="0"/>
              <a:t>According to Monists, law is a unified branch of knowledge, no matter whether it applies on persons or other entities.</a:t>
            </a:r>
          </a:p>
          <a:p>
            <a:endParaRPr lang="en-IN"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211</TotalTime>
  <Words>928</Words>
  <Application>Microsoft Office PowerPoint</Application>
  <PresentationFormat>On-screen Show (4:3)</PresentationFormat>
  <Paragraphs>71</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Apex</vt:lpstr>
      <vt:lpstr>Relationship between international law  &amp; Municipal law</vt:lpstr>
      <vt:lpstr>What is International Law</vt:lpstr>
      <vt:lpstr>What is International Law</vt:lpstr>
      <vt:lpstr>What is Municipal Law</vt:lpstr>
      <vt:lpstr>Difference between International law and Municipal law</vt:lpstr>
      <vt:lpstr>Difference between International law and Municipal law</vt:lpstr>
      <vt:lpstr>Difference between International law and Municipal law</vt:lpstr>
      <vt:lpstr>Relationship between International law and Municipal law</vt:lpstr>
      <vt:lpstr>MONISM</vt:lpstr>
      <vt:lpstr>MONISM</vt:lpstr>
      <vt:lpstr>DUALISM</vt:lpstr>
      <vt:lpstr>DUALISM</vt:lpstr>
      <vt:lpstr>Specific Adoption Theory</vt:lpstr>
      <vt:lpstr>Transformation Theory</vt:lpstr>
      <vt:lpstr>Delegation Theory</vt:lpstr>
      <vt:lpstr>Concluding Remarks</vt:lpstr>
      <vt:lpstr>By     Rakesh Ranjan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Relationship between international law  &amp; Municipal law</dc:title>
  <dc:creator>User</dc:creator>
  <cp:lastModifiedBy>User</cp:lastModifiedBy>
  <cp:revision>40</cp:revision>
  <dcterms:created xsi:type="dcterms:W3CDTF">2006-08-16T00:00:00Z</dcterms:created>
  <dcterms:modified xsi:type="dcterms:W3CDTF">2020-04-08T11:05:59Z</dcterms:modified>
</cp:coreProperties>
</file>