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F14185-3C4D-4C6D-B4EB-FEF558C1143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CF590A-5AF9-4B53-ABA8-B67B969B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391400" cy="3505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For EC-II students of P.G. Department of Political Science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Patna University, Patna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Shefali</a:t>
            </a:r>
            <a:r>
              <a:rPr lang="en-US" sz="2400" dirty="0" smtClean="0">
                <a:solidFill>
                  <a:schemeClr val="tx1"/>
                </a:solidFill>
              </a:rPr>
              <a:t> Roy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Head, Department of Political Science, P.U. Patna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696200" cy="160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lgerian" pitchFamily="82" charset="0"/>
              </a:rPr>
              <a:t>Administration: Ancient, Medieval and colonial</a:t>
            </a:r>
            <a:endParaRPr lang="en-US" b="1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Departments of </a:t>
            </a:r>
            <a:r>
              <a:rPr lang="en-US" dirty="0" err="1" smtClean="0">
                <a:solidFill>
                  <a:srgbClr val="C00000"/>
                </a:solidFill>
                <a:latin typeface="Algerian" pitchFamily="82" charset="0"/>
              </a:rPr>
              <a:t>Mughal</a:t>
            </a: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 administration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685800" y="1981200"/>
            <a:ext cx="17526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Revenue</a:t>
            </a:r>
            <a:endParaRPr lang="en-US" b="1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733800" y="1905000"/>
            <a:ext cx="16002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House Hold</a:t>
            </a:r>
            <a:endParaRPr lang="en-US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609600" y="3505200"/>
            <a:ext cx="18288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Religious Endowments</a:t>
            </a:r>
            <a:endParaRPr lang="en-US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858000" y="3276600"/>
            <a:ext cx="1676400" cy="8412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Public Morals</a:t>
            </a:r>
            <a:endParaRPr lang="en-US" b="1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6934200" y="1752600"/>
            <a:ext cx="16002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Military &amp; Accounts</a:t>
            </a:r>
            <a:endParaRPr lang="en-US" b="1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685800" y="5181600"/>
            <a:ext cx="22860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Intelligence &amp; Posts</a:t>
            </a:r>
            <a:endParaRPr lang="en-US" b="1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3886200" y="5181600"/>
            <a:ext cx="1524000" cy="765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The Artillery</a:t>
            </a:r>
            <a:endParaRPr lang="en-US" b="1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7162800" y="5029200"/>
            <a:ext cx="1447800" cy="8412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Civil &amp; Criminal Law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Provincial Administration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Mughal</a:t>
            </a:r>
            <a:r>
              <a:rPr lang="en-US" dirty="0" smtClean="0"/>
              <a:t> administration was divided into provinces called </a:t>
            </a:r>
            <a:r>
              <a:rPr lang="en-US" dirty="0" err="1" smtClean="0"/>
              <a:t>Subahs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S</a:t>
            </a:r>
            <a:r>
              <a:rPr lang="en-US" dirty="0" err="1" smtClean="0"/>
              <a:t>ubah</a:t>
            </a:r>
            <a:r>
              <a:rPr lang="en-US" dirty="0" smtClean="0"/>
              <a:t> consisted of several </a:t>
            </a:r>
            <a:r>
              <a:rPr lang="en-US" dirty="0" err="1" smtClean="0"/>
              <a:t>Sarkars</a:t>
            </a:r>
            <a:endParaRPr lang="en-US" dirty="0" smtClean="0"/>
          </a:p>
          <a:p>
            <a:r>
              <a:rPr lang="en-US" dirty="0" smtClean="0"/>
              <a:t>It was further divided into </a:t>
            </a:r>
            <a:r>
              <a:rPr lang="en-US" dirty="0" err="1" smtClean="0"/>
              <a:t>Mahals</a:t>
            </a:r>
            <a:r>
              <a:rPr lang="en-US" dirty="0" smtClean="0"/>
              <a:t> or </a:t>
            </a:r>
            <a:r>
              <a:rPr lang="en-US" dirty="0" err="1" smtClean="0"/>
              <a:t>Parganas</a:t>
            </a:r>
            <a:endParaRPr lang="en-US" dirty="0" smtClean="0"/>
          </a:p>
          <a:p>
            <a:r>
              <a:rPr lang="en-US" dirty="0" smtClean="0"/>
              <a:t>In each </a:t>
            </a:r>
            <a:r>
              <a:rPr lang="en-US" dirty="0" err="1" smtClean="0"/>
              <a:t>Mahal</a:t>
            </a:r>
            <a:r>
              <a:rPr lang="en-US" dirty="0" smtClean="0"/>
              <a:t> was number of Villages known as </a:t>
            </a:r>
            <a:r>
              <a:rPr lang="en-US" dirty="0" err="1" smtClean="0"/>
              <a:t>Dihs</a:t>
            </a:r>
            <a:endParaRPr lang="en-US" dirty="0" smtClean="0"/>
          </a:p>
          <a:p>
            <a:r>
              <a:rPr lang="en-US" dirty="0" smtClean="0"/>
              <a:t>Each of these were an administrative units</a:t>
            </a:r>
          </a:p>
          <a:p>
            <a:r>
              <a:rPr lang="en-US" dirty="0" smtClean="0"/>
              <a:t>There was </a:t>
            </a:r>
            <a:r>
              <a:rPr lang="en-US" dirty="0" err="1" smtClean="0"/>
              <a:t>mansabdari</a:t>
            </a:r>
            <a:r>
              <a:rPr lang="en-US" dirty="0" smtClean="0"/>
              <a:t> system which can be regarded as Bureaucratic system.</a:t>
            </a:r>
          </a:p>
          <a:p>
            <a:r>
              <a:rPr lang="en-US" dirty="0" smtClean="0"/>
              <a:t>There were </a:t>
            </a:r>
            <a:r>
              <a:rPr lang="en-US" dirty="0" err="1" smtClean="0"/>
              <a:t>diwane</a:t>
            </a:r>
            <a:r>
              <a:rPr lang="en-US" dirty="0" smtClean="0"/>
              <a:t> </a:t>
            </a:r>
            <a:r>
              <a:rPr lang="en-US" dirty="0" err="1" smtClean="0"/>
              <a:t>aam</a:t>
            </a:r>
            <a:r>
              <a:rPr lang="en-US" dirty="0" smtClean="0"/>
              <a:t> and </a:t>
            </a:r>
            <a:r>
              <a:rPr lang="en-US" dirty="0" err="1" smtClean="0"/>
              <a:t>khas</a:t>
            </a:r>
            <a:r>
              <a:rPr lang="en-US" dirty="0" smtClean="0"/>
              <a:t> but coercion was rampantly applied for </a:t>
            </a:r>
            <a:r>
              <a:rPr lang="en-US" dirty="0" err="1" smtClean="0"/>
              <a:t>aam</a:t>
            </a:r>
            <a:r>
              <a:rPr lang="en-US" dirty="0" smtClean="0"/>
              <a:t> public.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British Period Administration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seeds of present Administration is rooted in British Administration</a:t>
            </a:r>
          </a:p>
          <a:p>
            <a:r>
              <a:rPr lang="en-US" dirty="0" smtClean="0"/>
              <a:t>The East India Company was founded in 1660, it came for trade purposes but later it granted administrative powers to the traders.</a:t>
            </a:r>
          </a:p>
          <a:p>
            <a:r>
              <a:rPr lang="en-US" dirty="0" smtClean="0"/>
              <a:t>Lord Cornwallis is called the father of British Administration</a:t>
            </a:r>
          </a:p>
          <a:p>
            <a:r>
              <a:rPr lang="en-US" dirty="0" smtClean="0"/>
              <a:t>He came to India in1786 as the Governor General, he found corrupt practices in administration therefore he made the salary of traders very handsome.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Evolution of Administration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1880 Lord </a:t>
            </a:r>
            <a:r>
              <a:rPr lang="en-US" dirty="0" err="1" smtClean="0"/>
              <a:t>Wellesly</a:t>
            </a:r>
            <a:r>
              <a:rPr lang="en-US" dirty="0" smtClean="0"/>
              <a:t> founded Fort William College at Kolkata for providing learning for Civil Services.</a:t>
            </a:r>
          </a:p>
          <a:p>
            <a:r>
              <a:rPr lang="en-US" dirty="0" smtClean="0"/>
              <a:t>Later Hailey Bury College was established in England.</a:t>
            </a:r>
          </a:p>
          <a:p>
            <a:r>
              <a:rPr lang="en-US" dirty="0" smtClean="0"/>
              <a:t>Army also tried to rule over the people, the glaring example is The First War of Independence. </a:t>
            </a:r>
            <a:endParaRPr lang="en-US" dirty="0" smtClean="0"/>
          </a:p>
          <a:p>
            <a:r>
              <a:rPr lang="en-US" dirty="0" smtClean="0"/>
              <a:t>Police </a:t>
            </a:r>
            <a:r>
              <a:rPr lang="en-US" dirty="0" smtClean="0"/>
              <a:t>A</a:t>
            </a:r>
            <a:r>
              <a:rPr lang="en-US" dirty="0" smtClean="0"/>
              <a:t>dministration and District Superintendent of Police post was created by Lord Cornwallis.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Acts of British Government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 of 1773-Regulating Act placed administration in the hands of British Officers</a:t>
            </a:r>
          </a:p>
          <a:p>
            <a:r>
              <a:rPr lang="en-US" dirty="0" smtClean="0"/>
              <a:t>Pitts India Act of 1784- placed administration under the Crown</a:t>
            </a:r>
          </a:p>
          <a:p>
            <a:r>
              <a:rPr lang="en-US" dirty="0" smtClean="0"/>
              <a:t>Charter Act of 1793- judicial and executive powers were separated</a:t>
            </a:r>
          </a:p>
          <a:p>
            <a:r>
              <a:rPr lang="en-US" dirty="0" smtClean="0"/>
              <a:t>Act of 1813 improved the status of education in India and judicial system was reformed</a:t>
            </a:r>
          </a:p>
          <a:p>
            <a:r>
              <a:rPr lang="en-US" dirty="0" smtClean="0"/>
              <a:t>Company Charter Act was renewed in 1833 and William </a:t>
            </a:r>
            <a:r>
              <a:rPr lang="en-US" dirty="0" err="1" smtClean="0"/>
              <a:t>Bentick</a:t>
            </a:r>
            <a:r>
              <a:rPr lang="en-US" dirty="0" smtClean="0"/>
              <a:t> became the Governor General of India and finally renewed in 1853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Acts    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cont……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 of 1858- It ended company’s rule and transferred the governance directly to the British Government</a:t>
            </a:r>
          </a:p>
          <a:p>
            <a:r>
              <a:rPr lang="en-US" dirty="0" smtClean="0"/>
              <a:t>Council Act of 1861- </a:t>
            </a:r>
            <a:r>
              <a:rPr lang="en-US" dirty="0" err="1" smtClean="0"/>
              <a:t>Indianization</a:t>
            </a:r>
            <a:r>
              <a:rPr lang="en-US" dirty="0" smtClean="0"/>
              <a:t> of Administration started</a:t>
            </a:r>
          </a:p>
          <a:p>
            <a:r>
              <a:rPr lang="en-US" dirty="0" smtClean="0"/>
              <a:t>Act of 1892- It was the result of Indian National Congress and it started elections partially.</a:t>
            </a:r>
          </a:p>
          <a:p>
            <a:r>
              <a:rPr lang="en-US" dirty="0" smtClean="0"/>
              <a:t>Indian Council Act of 1909-  created communal cleavage in the Administration</a:t>
            </a:r>
          </a:p>
          <a:p>
            <a:r>
              <a:rPr lang="en-US" dirty="0" smtClean="0"/>
              <a:t>Act of 1919- It abolished racial discriminations against Indians in Administration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Government of India Act of 1935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the turning point of Indian Administration as there was an introduction of Federal Polity in India and establishment of provincial autonomy.</a:t>
            </a:r>
          </a:p>
          <a:p>
            <a:r>
              <a:rPr lang="en-US" dirty="0" smtClean="0"/>
              <a:t>There was a growth of All India Services</a:t>
            </a:r>
          </a:p>
          <a:p>
            <a:r>
              <a:rPr lang="en-US" dirty="0" smtClean="0"/>
              <a:t>Evolution of Federal Public Service Commission which after independence of India came to be known as Union Public Service Commission</a:t>
            </a:r>
          </a:p>
          <a:p>
            <a:r>
              <a:rPr lang="en-US" dirty="0" smtClean="0"/>
              <a:t> T</a:t>
            </a:r>
            <a:r>
              <a:rPr lang="en-US" dirty="0" smtClean="0"/>
              <a:t>here was introduction of Local Self Government</a:t>
            </a:r>
          </a:p>
          <a:p>
            <a:r>
              <a:rPr lang="en-US" dirty="0" smtClean="0"/>
              <a:t>Procedural reforms in the working of Secretariat</a:t>
            </a:r>
          </a:p>
          <a:p>
            <a:r>
              <a:rPr lang="en-US" dirty="0" smtClean="0"/>
              <a:t>Finally evolution of Financial administration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Legacy of British administration in </a:t>
            </a:r>
            <a:r>
              <a:rPr lang="en-US" dirty="0" err="1" smtClean="0">
                <a:solidFill>
                  <a:srgbClr val="C00000"/>
                </a:solidFill>
                <a:latin typeface="Algerian" pitchFamily="82" charset="0"/>
              </a:rPr>
              <a:t>india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 of Law</a:t>
            </a:r>
          </a:p>
          <a:p>
            <a:r>
              <a:rPr lang="en-US" dirty="0" smtClean="0"/>
              <a:t>Bureaucracy</a:t>
            </a:r>
          </a:p>
          <a:p>
            <a:r>
              <a:rPr lang="en-US" dirty="0" smtClean="0"/>
              <a:t>All India Services</a:t>
            </a:r>
          </a:p>
          <a:p>
            <a:r>
              <a:rPr lang="en-US" dirty="0" smtClean="0"/>
              <a:t>Federal Set up</a:t>
            </a:r>
          </a:p>
          <a:p>
            <a:r>
              <a:rPr lang="en-US" dirty="0" smtClean="0"/>
              <a:t>Parliamentary system</a:t>
            </a:r>
          </a:p>
          <a:p>
            <a:r>
              <a:rPr lang="en-US" dirty="0" smtClean="0"/>
              <a:t>Democratic set up</a:t>
            </a:r>
          </a:p>
          <a:p>
            <a:r>
              <a:rPr lang="en-US" dirty="0" smtClean="0"/>
              <a:t>Welfare state</a:t>
            </a:r>
          </a:p>
          <a:p>
            <a:pPr>
              <a:buNone/>
            </a:pPr>
            <a:r>
              <a:rPr lang="en-US" dirty="0" smtClean="0"/>
              <a:t>With a few changes, the basic structure of the Indian democracy carries the legacy of act of 1935 and the British rule in the Country.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ntroduction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Administration is derived from two terms ad and </a:t>
            </a:r>
            <a:r>
              <a:rPr lang="en-US" dirty="0" err="1" smtClean="0"/>
              <a:t>ministrare</a:t>
            </a:r>
            <a:r>
              <a:rPr lang="en-US" dirty="0" smtClean="0"/>
              <a:t>, ad means to serve and </a:t>
            </a:r>
            <a:r>
              <a:rPr lang="en-US" dirty="0" err="1" smtClean="0"/>
              <a:t>ministrare</a:t>
            </a:r>
            <a:r>
              <a:rPr lang="en-US" dirty="0" smtClean="0"/>
              <a:t> to manage</a:t>
            </a:r>
          </a:p>
          <a:p>
            <a:r>
              <a:rPr lang="en-US" dirty="0" smtClean="0"/>
              <a:t>The control or the act of managing something, for example a system, an organization or a business</a:t>
            </a:r>
          </a:p>
          <a:p>
            <a:r>
              <a:rPr lang="en-US" dirty="0" smtClean="0"/>
              <a:t>The group of people or part of a company that organizes and controls something</a:t>
            </a:r>
          </a:p>
          <a:p>
            <a:r>
              <a:rPr lang="en-US" dirty="0" smtClean="0"/>
              <a:t>Groups cooperating to accomplish common goals</a:t>
            </a:r>
          </a:p>
          <a:p>
            <a:r>
              <a:rPr lang="en-US" dirty="0" smtClean="0"/>
              <a:t>It is inclusive process of integrating human efforts so that a desired result is obtained.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definition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Felix.A</a:t>
            </a:r>
            <a:r>
              <a:rPr lang="en-US" dirty="0" smtClean="0"/>
              <a:t>. </a:t>
            </a:r>
            <a:r>
              <a:rPr lang="en-US" dirty="0" err="1" smtClean="0"/>
              <a:t>Nigro</a:t>
            </a:r>
            <a:r>
              <a:rPr lang="en-US" dirty="0" smtClean="0"/>
              <a:t> says “Administration is the organism and use of men and materials to accomplish a purpose.”</a:t>
            </a:r>
          </a:p>
          <a:p>
            <a:r>
              <a:rPr lang="en-US" dirty="0" smtClean="0"/>
              <a:t>Luther </a:t>
            </a:r>
            <a:r>
              <a:rPr lang="en-US" dirty="0" err="1" smtClean="0"/>
              <a:t>G</a:t>
            </a:r>
            <a:r>
              <a:rPr lang="en-US" dirty="0" err="1" smtClean="0"/>
              <a:t>ullick</a:t>
            </a:r>
            <a:r>
              <a:rPr lang="en-US" dirty="0" smtClean="0"/>
              <a:t> says “Administration has to do with getting things done; with the accomplishment of defined objectives.”</a:t>
            </a:r>
          </a:p>
          <a:p>
            <a:r>
              <a:rPr lang="en-US" dirty="0" smtClean="0"/>
              <a:t>D. Waldo says “ Administration is a type of cooperative human effort that has a high degree of rationality.”</a:t>
            </a:r>
          </a:p>
          <a:p>
            <a:r>
              <a:rPr lang="en-US" dirty="0" err="1" smtClean="0"/>
              <a:t>L.D.White</a:t>
            </a:r>
            <a:r>
              <a:rPr lang="en-US" dirty="0" smtClean="0"/>
              <a:t> says “The art of administration is the direction, coordination and control of many persons to achieve some purpose or objective.”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Ancient administration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India evolution of administration is from earliest known monarchial system, ever since </a:t>
            </a:r>
            <a:r>
              <a:rPr lang="en-US" dirty="0" smtClean="0"/>
              <a:t>V</a:t>
            </a:r>
            <a:r>
              <a:rPr lang="en-US" dirty="0" smtClean="0"/>
              <a:t>edic period.</a:t>
            </a:r>
          </a:p>
          <a:p>
            <a:r>
              <a:rPr lang="en-US" dirty="0" smtClean="0"/>
              <a:t>It continues with Buddhist texts, Jain literature, </a:t>
            </a:r>
            <a:r>
              <a:rPr lang="en-US" dirty="0" err="1" smtClean="0"/>
              <a:t>dharamshastras</a:t>
            </a:r>
            <a:r>
              <a:rPr lang="en-US" dirty="0" smtClean="0"/>
              <a:t>, </a:t>
            </a:r>
            <a:r>
              <a:rPr lang="en-US" dirty="0" err="1" smtClean="0"/>
              <a:t>Puranas,Ramayana</a:t>
            </a:r>
            <a:r>
              <a:rPr lang="en-US" smtClean="0"/>
              <a:t> Mahabharata, </a:t>
            </a:r>
            <a:r>
              <a:rPr lang="en-US" dirty="0" smtClean="0"/>
              <a:t>Manu </a:t>
            </a:r>
            <a:r>
              <a:rPr lang="en-US" dirty="0" err="1" smtClean="0"/>
              <a:t>Smriti</a:t>
            </a:r>
            <a:r>
              <a:rPr lang="en-US" dirty="0" smtClean="0"/>
              <a:t>, </a:t>
            </a:r>
            <a:r>
              <a:rPr lang="en-US" dirty="0" err="1" smtClean="0"/>
              <a:t>Sukra</a:t>
            </a:r>
            <a:r>
              <a:rPr lang="en-US" dirty="0" smtClean="0"/>
              <a:t> </a:t>
            </a:r>
            <a:r>
              <a:rPr lang="en-US" dirty="0" err="1" smtClean="0"/>
              <a:t>Niti</a:t>
            </a:r>
            <a:r>
              <a:rPr lang="en-US" dirty="0" smtClean="0"/>
              <a:t> and </a:t>
            </a:r>
            <a:r>
              <a:rPr lang="en-US" b="1" dirty="0" err="1" smtClean="0"/>
              <a:t>Arthshastra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A detailed account of governance and administrative system was developed by Vishnu Gupta which laid the foundation of </a:t>
            </a:r>
            <a:r>
              <a:rPr lang="en-US" dirty="0" err="1" smtClean="0"/>
              <a:t>Mauryan</a:t>
            </a:r>
            <a:r>
              <a:rPr lang="en-US" dirty="0" smtClean="0"/>
              <a:t> administration</a:t>
            </a:r>
          </a:p>
          <a:p>
            <a:r>
              <a:rPr lang="en-US" dirty="0" smtClean="0"/>
              <a:t>Decentralization started from ancient India and a principle of hierarchy had been given a practical shape.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Arthshastra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can be studied in two ways:</a:t>
            </a:r>
          </a:p>
          <a:p>
            <a:pPr marL="514350" indent="-514350">
              <a:buAutoNum type="arabicPeriod"/>
            </a:pPr>
            <a:r>
              <a:rPr lang="en-US" dirty="0" smtClean="0"/>
              <a:t>As a study of state and society and</a:t>
            </a:r>
          </a:p>
          <a:p>
            <a:pPr marL="514350" indent="-514350">
              <a:buAutoNum type="arabicPeriod"/>
            </a:pPr>
            <a:r>
              <a:rPr lang="en-US" dirty="0" smtClean="0"/>
              <a:t>As a work on state and its functions or governance</a:t>
            </a:r>
          </a:p>
          <a:p>
            <a:pPr marL="514350" indent="-514350">
              <a:buNone/>
            </a:pPr>
            <a:r>
              <a:rPr lang="en-US" dirty="0" smtClean="0"/>
              <a:t>A.S. </a:t>
            </a:r>
            <a:r>
              <a:rPr lang="en-US" dirty="0" err="1" smtClean="0"/>
              <a:t>Altekar</a:t>
            </a:r>
            <a:r>
              <a:rPr lang="en-US" dirty="0" smtClean="0"/>
              <a:t> rightly says that </a:t>
            </a:r>
            <a:r>
              <a:rPr lang="en-US" dirty="0" err="1" smtClean="0"/>
              <a:t>Arthshastra</a:t>
            </a:r>
            <a:r>
              <a:rPr lang="en-US" dirty="0" smtClean="0"/>
              <a:t> is more a manual for the administrator than a work on polity.</a:t>
            </a:r>
          </a:p>
          <a:p>
            <a:pPr marL="514350" indent="-514350">
              <a:buNone/>
            </a:pPr>
            <a:r>
              <a:rPr lang="en-US" dirty="0" smtClean="0"/>
              <a:t>It is a combination of science of wealth and science of government.</a:t>
            </a:r>
          </a:p>
          <a:p>
            <a:pPr marL="514350" indent="-514350">
              <a:buNone/>
            </a:pPr>
            <a:r>
              <a:rPr lang="en-US" dirty="0" smtClean="0"/>
              <a:t>It talks about Swami, </a:t>
            </a:r>
            <a:r>
              <a:rPr lang="en-US" dirty="0" err="1" smtClean="0"/>
              <a:t>A</a:t>
            </a:r>
            <a:r>
              <a:rPr lang="en-US" dirty="0" err="1" smtClean="0"/>
              <a:t>matya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dirty="0" err="1" smtClean="0"/>
              <a:t>urg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err="1" smtClean="0"/>
              <a:t>anapad</a:t>
            </a:r>
            <a:r>
              <a:rPr lang="en-US" dirty="0" smtClean="0"/>
              <a:t>, </a:t>
            </a:r>
            <a:r>
              <a:rPr lang="en-US" dirty="0" err="1" smtClean="0"/>
              <a:t>K</a:t>
            </a:r>
            <a:r>
              <a:rPr lang="en-US" dirty="0" err="1" smtClean="0"/>
              <a:t>osh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dirty="0" err="1" smtClean="0"/>
              <a:t>and</a:t>
            </a:r>
            <a:r>
              <a:rPr lang="en-US" dirty="0" smtClean="0"/>
              <a:t> and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smtClean="0"/>
              <a:t>in his </a:t>
            </a:r>
            <a:r>
              <a:rPr lang="en-US" dirty="0" err="1" smtClean="0"/>
              <a:t>S</a:t>
            </a:r>
            <a:r>
              <a:rPr lang="en-US" dirty="0" err="1" smtClean="0"/>
              <a:t>aptang</a:t>
            </a:r>
            <a:r>
              <a:rPr lang="en-US" dirty="0" smtClean="0"/>
              <a:t> theory,</a:t>
            </a:r>
          </a:p>
          <a:p>
            <a:pPr marL="514350" indent="-514350">
              <a:buNone/>
            </a:pPr>
            <a:r>
              <a:rPr lang="en-US" dirty="0" smtClean="0"/>
              <a:t>King, </a:t>
            </a:r>
            <a:r>
              <a:rPr lang="en-US" dirty="0" err="1" smtClean="0"/>
              <a:t>Ministers,Territory,Fortified</a:t>
            </a:r>
            <a:r>
              <a:rPr lang="en-US" dirty="0" smtClean="0"/>
              <a:t> </a:t>
            </a:r>
            <a:r>
              <a:rPr lang="en-US" dirty="0" err="1" smtClean="0"/>
              <a:t>Capital,The</a:t>
            </a:r>
            <a:r>
              <a:rPr lang="en-US" dirty="0" smtClean="0"/>
              <a:t> Army, The Treasury and </a:t>
            </a:r>
            <a:r>
              <a:rPr lang="en-US" dirty="0" err="1" smtClean="0"/>
              <a:t>TheAllies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King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king is regarded as the crucial element of administration.</a:t>
            </a:r>
          </a:p>
          <a:p>
            <a:r>
              <a:rPr lang="en-US" dirty="0" smtClean="0"/>
              <a:t>He has to play a positive and directive role in the governance</a:t>
            </a:r>
          </a:p>
          <a:p>
            <a:r>
              <a:rPr lang="en-US" dirty="0" smtClean="0"/>
              <a:t>He should be ideal, god fearing and must possess highest qualities of intellect, energy and leadership.</a:t>
            </a:r>
          </a:p>
          <a:p>
            <a:r>
              <a:rPr lang="en-US" dirty="0" smtClean="0"/>
              <a:t>He is the embodiment of power and state and King are indispensable.</a:t>
            </a:r>
          </a:p>
          <a:p>
            <a:r>
              <a:rPr lang="en-US" dirty="0" smtClean="0"/>
              <a:t>King is to serve the interests of his people like his children.</a:t>
            </a:r>
          </a:p>
          <a:p>
            <a:r>
              <a:rPr lang="en-US" dirty="0" smtClean="0"/>
              <a:t>King will have no personal likes and dislikes, he has to work for the welfare of the people.</a:t>
            </a:r>
          </a:p>
          <a:p>
            <a:r>
              <a:rPr lang="en-US" dirty="0" smtClean="0"/>
              <a:t>He is absolute but also servant of the people.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Ministers  &amp; </a:t>
            </a:r>
            <a:r>
              <a:rPr lang="en-US" dirty="0" err="1" smtClean="0">
                <a:solidFill>
                  <a:srgbClr val="C00000"/>
                </a:solidFill>
                <a:latin typeface="Algerian" pitchFamily="82" charset="0"/>
              </a:rPr>
              <a:t>Amatya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Mantrin</a:t>
            </a:r>
            <a:r>
              <a:rPr lang="en-US" dirty="0" smtClean="0"/>
              <a:t> are ministers and </a:t>
            </a:r>
            <a:r>
              <a:rPr lang="en-US" dirty="0" err="1" smtClean="0"/>
              <a:t>amatyas</a:t>
            </a:r>
            <a:r>
              <a:rPr lang="en-US" dirty="0" smtClean="0"/>
              <a:t> are secretaries or </a:t>
            </a:r>
            <a:r>
              <a:rPr lang="en-US" dirty="0" err="1" smtClean="0"/>
              <a:t>councillors</a:t>
            </a:r>
            <a:endParaRPr lang="en-US" dirty="0" smtClean="0"/>
          </a:p>
          <a:p>
            <a:r>
              <a:rPr lang="en-US" dirty="0" smtClean="0"/>
              <a:t>This is not very clear as both the terms have been used interchangeably</a:t>
            </a:r>
          </a:p>
          <a:p>
            <a:r>
              <a:rPr lang="en-US" dirty="0" smtClean="0"/>
              <a:t>He also talks about Prime- Minister who will actually govern over the people.</a:t>
            </a:r>
          </a:p>
          <a:p>
            <a:r>
              <a:rPr lang="en-US" dirty="0" smtClean="0"/>
              <a:t>He also refers to Raj </a:t>
            </a:r>
            <a:r>
              <a:rPr lang="en-US" dirty="0" err="1" smtClean="0"/>
              <a:t>Purohit</a:t>
            </a:r>
            <a:r>
              <a:rPr lang="en-US" dirty="0" smtClean="0"/>
              <a:t>, Priest who will always advise the King in discharge of his duties</a:t>
            </a:r>
          </a:p>
          <a:p>
            <a:r>
              <a:rPr lang="en-US" dirty="0" smtClean="0"/>
              <a:t>The Council of Ministers will function with secrecy and will compose inner and outer body of departments.</a:t>
            </a:r>
          </a:p>
          <a:p>
            <a:r>
              <a:rPr lang="en-US" dirty="0" smtClean="0"/>
              <a:t>The system was very complex and village was the basic unit of administration.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lgerian" pitchFamily="82" charset="0"/>
              </a:rPr>
              <a:t>Principles of Administration</a:t>
            </a:r>
            <a:br>
              <a:rPr lang="en-US" sz="2400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lgerian" pitchFamily="82" charset="0"/>
              </a:rPr>
              <a:t>Welfare state</a:t>
            </a:r>
            <a:endParaRPr lang="en-US" sz="24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0872" cy="47274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</a:t>
            </a:r>
            <a:r>
              <a:rPr lang="en-US" sz="2800" dirty="0" smtClean="0"/>
              <a:t>Personnel Administration talks about recruitment of each category of officers from King to lower personnel.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Revenue Administration deals with Dharma and Kama. There was a Revenue </a:t>
            </a:r>
            <a:r>
              <a:rPr lang="en-US" sz="2800" dirty="0" smtClean="0"/>
              <a:t>D</a:t>
            </a:r>
            <a:r>
              <a:rPr lang="en-US" sz="2800" dirty="0" smtClean="0"/>
              <a:t>epartment with </a:t>
            </a:r>
            <a:r>
              <a:rPr lang="en-US" sz="2800" dirty="0" err="1" smtClean="0"/>
              <a:t>Samahartha</a:t>
            </a:r>
            <a:r>
              <a:rPr lang="en-US" sz="2800" dirty="0" smtClean="0"/>
              <a:t> as its head.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Village Administration- </a:t>
            </a:r>
            <a:r>
              <a:rPr lang="en-US" sz="2800" dirty="0" err="1" smtClean="0"/>
              <a:t>G</a:t>
            </a:r>
            <a:r>
              <a:rPr lang="en-US" sz="2800" dirty="0" err="1" smtClean="0"/>
              <a:t>opa</a:t>
            </a:r>
            <a:r>
              <a:rPr lang="en-US" sz="2800" dirty="0" smtClean="0"/>
              <a:t> was in charge of five to ten villages, above it was </a:t>
            </a:r>
            <a:r>
              <a:rPr lang="en-US" sz="2800" dirty="0" err="1" smtClean="0"/>
              <a:t>Sthanika,over</a:t>
            </a:r>
            <a:r>
              <a:rPr lang="en-US" sz="2800" dirty="0" smtClean="0"/>
              <a:t> four </a:t>
            </a:r>
            <a:r>
              <a:rPr lang="en-US" sz="2800" dirty="0" err="1" smtClean="0"/>
              <a:t>S</a:t>
            </a:r>
            <a:r>
              <a:rPr lang="en-US" sz="2800" dirty="0" err="1" smtClean="0"/>
              <a:t>thanikas</a:t>
            </a:r>
            <a:r>
              <a:rPr lang="en-US" sz="2800" dirty="0" smtClean="0"/>
              <a:t> was </a:t>
            </a:r>
            <a:r>
              <a:rPr lang="en-US" sz="2800" dirty="0" err="1" smtClean="0"/>
              <a:t>Nagaraka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Right Arrow 5"/>
          <p:cNvSpPr/>
          <p:nvPr/>
        </p:nvSpPr>
        <p:spPr>
          <a:xfrm>
            <a:off x="685800" y="1371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38200" y="2971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62000" y="4572000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Algerian" pitchFamily="82" charset="0"/>
              </a:rPr>
              <a:t>Mughal</a:t>
            </a: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 Administration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foundation of </a:t>
            </a:r>
            <a:r>
              <a:rPr lang="en-US" dirty="0" err="1" smtClean="0"/>
              <a:t>Mughal</a:t>
            </a:r>
            <a:r>
              <a:rPr lang="en-US" dirty="0" smtClean="0"/>
              <a:t> empire was laid at </a:t>
            </a:r>
            <a:r>
              <a:rPr lang="en-US" dirty="0" err="1" smtClean="0"/>
              <a:t>Panipat</a:t>
            </a:r>
            <a:endParaRPr lang="en-US" dirty="0" smtClean="0"/>
          </a:p>
          <a:p>
            <a:r>
              <a:rPr lang="en-US" dirty="0" smtClean="0"/>
              <a:t>Babar established the </a:t>
            </a:r>
            <a:r>
              <a:rPr lang="en-US" dirty="0" err="1" smtClean="0"/>
              <a:t>Mughal</a:t>
            </a:r>
            <a:r>
              <a:rPr lang="en-US" dirty="0" smtClean="0"/>
              <a:t> rule in India</a:t>
            </a:r>
          </a:p>
          <a:p>
            <a:r>
              <a:rPr lang="en-US" dirty="0" smtClean="0"/>
              <a:t>Akbar adopted an aggressive policy and established a vast empire.</a:t>
            </a:r>
          </a:p>
          <a:p>
            <a:r>
              <a:rPr lang="en-US" dirty="0" smtClean="0"/>
              <a:t>Akbar is the pioneer in establishing an administrative set up in India.</a:t>
            </a:r>
          </a:p>
          <a:p>
            <a:r>
              <a:rPr lang="en-US" dirty="0" smtClean="0"/>
              <a:t>Emperor became pivot of the Administration and the shadow of God.( </a:t>
            </a:r>
            <a:r>
              <a:rPr lang="en-US" dirty="0" err="1" smtClean="0"/>
              <a:t>Zill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-Allah)</a:t>
            </a:r>
          </a:p>
          <a:p>
            <a:r>
              <a:rPr lang="en-US" dirty="0" err="1" smtClean="0"/>
              <a:t>Mughal</a:t>
            </a:r>
            <a:r>
              <a:rPr lang="en-US" dirty="0" smtClean="0"/>
              <a:t> administration was highly centralized, no delegation of authority, no ministers, each one was accountable to the Emperor.</a:t>
            </a:r>
          </a:p>
          <a:p>
            <a:r>
              <a:rPr lang="en-US" dirty="0" err="1" smtClean="0"/>
              <a:t>Ain</a:t>
            </a:r>
            <a:r>
              <a:rPr lang="en-US" dirty="0" smtClean="0"/>
              <a:t>-I </a:t>
            </a:r>
            <a:r>
              <a:rPr lang="en-US" dirty="0" err="1" smtClean="0"/>
              <a:t>Akhbari</a:t>
            </a:r>
            <a:r>
              <a:rPr lang="en-US" dirty="0" smtClean="0"/>
              <a:t> gave detailed account of Administration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281</TotalTime>
  <Words>1189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Administration: Ancient, Medieval and colonial</vt:lpstr>
      <vt:lpstr>Introduction</vt:lpstr>
      <vt:lpstr>definition</vt:lpstr>
      <vt:lpstr>Ancient administration</vt:lpstr>
      <vt:lpstr>Arthshastra</vt:lpstr>
      <vt:lpstr>King</vt:lpstr>
      <vt:lpstr>Ministers  &amp; Amatya</vt:lpstr>
      <vt:lpstr>Principles of Administration Welfare state</vt:lpstr>
      <vt:lpstr>Mughal Administration</vt:lpstr>
      <vt:lpstr>Departments of Mughal administration</vt:lpstr>
      <vt:lpstr>Provincial Administration</vt:lpstr>
      <vt:lpstr>British Period Administration</vt:lpstr>
      <vt:lpstr>Evolution of Administration</vt:lpstr>
      <vt:lpstr>Acts of British Government</vt:lpstr>
      <vt:lpstr>Acts        cont……</vt:lpstr>
      <vt:lpstr>Government of India Act of 1935</vt:lpstr>
      <vt:lpstr>Legacy of British administration in india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Administration: Ancient, Medieval and colonial</dc:title>
  <dc:creator>SHAAKSHI</dc:creator>
  <cp:lastModifiedBy>SHAAKSHI</cp:lastModifiedBy>
  <cp:revision>15</cp:revision>
  <dcterms:created xsi:type="dcterms:W3CDTF">2020-04-20T06:05:36Z</dcterms:created>
  <dcterms:modified xsi:type="dcterms:W3CDTF">2020-04-20T10:46:47Z</dcterms:modified>
</cp:coreProperties>
</file>