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9" r:id="rId4"/>
    <p:sldId id="258" r:id="rId5"/>
    <p:sldId id="260" r:id="rId6"/>
    <p:sldId id="263" r:id="rId7"/>
    <p:sldId id="264" r:id="rId8"/>
    <p:sldId id="265" r:id="rId9"/>
    <p:sldId id="266" r:id="rId10"/>
    <p:sldId id="267" r:id="rId11"/>
    <p:sldId id="276" r:id="rId12"/>
    <p:sldId id="277" r:id="rId13"/>
    <p:sldId id="268" r:id="rId14"/>
    <p:sldId id="269" r:id="rId15"/>
    <p:sldId id="270" r:id="rId16"/>
    <p:sldId id="271" r:id="rId17"/>
    <p:sldId id="272" r:id="rId18"/>
    <p:sldId id="273" r:id="rId19"/>
    <p:sldId id="27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4" d="100"/>
          <a:sy n="94" d="100"/>
        </p:scale>
        <p:origin x="-47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3557DD59-468B-472E-B720-CF8184887CC9}" type="datetimeFigureOut">
              <a:rPr lang="en-US" smtClean="0"/>
              <a:pPr/>
              <a:t>4/15/2020</a:t>
            </a:fld>
            <a:endParaRPr lang="en-IN"/>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IN"/>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0092078C-2590-4C8E-8FC7-2619A502E5C7}"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557DD59-468B-472E-B720-CF8184887CC9}" type="datetimeFigureOut">
              <a:rPr lang="en-US" smtClean="0"/>
              <a:pPr/>
              <a:t>4/15/2020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92078C-2590-4C8E-8FC7-2619A502E5C7}"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557DD59-468B-472E-B720-CF8184887CC9}" type="datetimeFigureOut">
              <a:rPr lang="en-US" smtClean="0"/>
              <a:pPr/>
              <a:t>4/15/2020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92078C-2590-4C8E-8FC7-2619A502E5C7}"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3557DD59-468B-472E-B720-CF8184887CC9}" type="datetimeFigureOut">
              <a:rPr lang="en-US" smtClean="0"/>
              <a:pPr/>
              <a:t>4/15/2020</a:t>
            </a:fld>
            <a:endParaRPr lang="en-IN"/>
          </a:p>
        </p:txBody>
      </p:sp>
      <p:sp>
        <p:nvSpPr>
          <p:cNvPr id="9" name="Slide Number Placeholder 8"/>
          <p:cNvSpPr>
            <a:spLocks noGrp="1"/>
          </p:cNvSpPr>
          <p:nvPr>
            <p:ph type="sldNum" sz="quarter" idx="15"/>
          </p:nvPr>
        </p:nvSpPr>
        <p:spPr/>
        <p:txBody>
          <a:bodyPr rtlCol="0"/>
          <a:lstStyle/>
          <a:p>
            <a:fld id="{0092078C-2590-4C8E-8FC7-2619A502E5C7}" type="slidenum">
              <a:rPr lang="en-IN" smtClean="0"/>
              <a:pPr/>
              <a:t>‹#›</a:t>
            </a:fld>
            <a:endParaRPr lang="en-IN"/>
          </a:p>
        </p:txBody>
      </p:sp>
      <p:sp>
        <p:nvSpPr>
          <p:cNvPr id="10" name="Footer Placeholder 9"/>
          <p:cNvSpPr>
            <a:spLocks noGrp="1"/>
          </p:cNvSpPr>
          <p:nvPr>
            <p:ph type="ftr" sz="quarter" idx="16"/>
          </p:nvPr>
        </p:nvSpPr>
        <p:spPr/>
        <p:txBody>
          <a:bodyPr rtlCol="0"/>
          <a:lstStyle/>
          <a:p>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3557DD59-468B-472E-B720-CF8184887CC9}" type="datetimeFigureOut">
              <a:rPr lang="en-US" smtClean="0"/>
              <a:pPr/>
              <a:t>4/15/2020</a:t>
            </a:fld>
            <a:endParaRPr lang="en-IN"/>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IN"/>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0092078C-2590-4C8E-8FC7-2619A502E5C7}"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557DD59-468B-472E-B720-CF8184887CC9}" type="datetimeFigureOut">
              <a:rPr lang="en-US" smtClean="0"/>
              <a:pPr/>
              <a:t>4/15/2020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092078C-2590-4C8E-8FC7-2619A502E5C7}" type="slidenum">
              <a:rPr lang="en-IN" smtClean="0"/>
              <a:pPr/>
              <a:t>‹#›</a:t>
            </a:fld>
            <a:endParaRPr lang="en-IN"/>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3557DD59-468B-472E-B720-CF8184887CC9}" type="datetimeFigureOut">
              <a:rPr lang="en-US" smtClean="0"/>
              <a:pPr/>
              <a:t>4/15/2020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092078C-2590-4C8E-8FC7-2619A502E5C7}" type="slidenum">
              <a:rPr lang="en-IN" smtClean="0"/>
              <a:pPr/>
              <a:t>‹#›</a:t>
            </a:fld>
            <a:endParaRPr lang="en-IN"/>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3557DD59-468B-472E-B720-CF8184887CC9}" type="datetimeFigureOut">
              <a:rPr lang="en-US" smtClean="0"/>
              <a:pPr/>
              <a:t>4/15/2020</a:t>
            </a:fld>
            <a:endParaRPr lang="en-IN"/>
          </a:p>
        </p:txBody>
      </p:sp>
      <p:sp>
        <p:nvSpPr>
          <p:cNvPr id="7" name="Slide Number Placeholder 6"/>
          <p:cNvSpPr>
            <a:spLocks noGrp="1"/>
          </p:cNvSpPr>
          <p:nvPr>
            <p:ph type="sldNum" sz="quarter" idx="11"/>
          </p:nvPr>
        </p:nvSpPr>
        <p:spPr/>
        <p:txBody>
          <a:bodyPr rtlCol="0"/>
          <a:lstStyle/>
          <a:p>
            <a:fld id="{0092078C-2590-4C8E-8FC7-2619A502E5C7}" type="slidenum">
              <a:rPr lang="en-IN" smtClean="0"/>
              <a:pPr/>
              <a:t>‹#›</a:t>
            </a:fld>
            <a:endParaRPr lang="en-IN"/>
          </a:p>
        </p:txBody>
      </p:sp>
      <p:sp>
        <p:nvSpPr>
          <p:cNvPr id="8" name="Footer Placeholder 7"/>
          <p:cNvSpPr>
            <a:spLocks noGrp="1"/>
          </p:cNvSpPr>
          <p:nvPr>
            <p:ph type="ftr" sz="quarter" idx="12"/>
          </p:nvPr>
        </p:nvSpPr>
        <p:spPr/>
        <p:txBody>
          <a:bodyPr rtlCol="0"/>
          <a:lstStyle/>
          <a:p>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57DD59-468B-472E-B720-CF8184887CC9}" type="datetimeFigureOut">
              <a:rPr lang="en-US" smtClean="0"/>
              <a:pPr/>
              <a:t>4/15/2020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092078C-2590-4C8E-8FC7-2619A502E5C7}"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3557DD59-468B-472E-B720-CF8184887CC9}" type="datetimeFigureOut">
              <a:rPr lang="en-US" smtClean="0"/>
              <a:pPr/>
              <a:t>4/15/2020</a:t>
            </a:fld>
            <a:endParaRPr lang="en-IN"/>
          </a:p>
        </p:txBody>
      </p:sp>
      <p:sp>
        <p:nvSpPr>
          <p:cNvPr id="22" name="Slide Number Placeholder 21"/>
          <p:cNvSpPr>
            <a:spLocks noGrp="1"/>
          </p:cNvSpPr>
          <p:nvPr>
            <p:ph type="sldNum" sz="quarter" idx="15"/>
          </p:nvPr>
        </p:nvSpPr>
        <p:spPr/>
        <p:txBody>
          <a:bodyPr rtlCol="0"/>
          <a:lstStyle/>
          <a:p>
            <a:fld id="{0092078C-2590-4C8E-8FC7-2619A502E5C7}" type="slidenum">
              <a:rPr lang="en-IN" smtClean="0"/>
              <a:pPr/>
              <a:t>‹#›</a:t>
            </a:fld>
            <a:endParaRPr lang="en-IN"/>
          </a:p>
        </p:txBody>
      </p:sp>
      <p:sp>
        <p:nvSpPr>
          <p:cNvPr id="23" name="Footer Placeholder 22"/>
          <p:cNvSpPr>
            <a:spLocks noGrp="1"/>
          </p:cNvSpPr>
          <p:nvPr>
            <p:ph type="ftr" sz="quarter" idx="16"/>
          </p:nvPr>
        </p:nvSpPr>
        <p:spPr/>
        <p:txBody>
          <a:bodyPr rtlCol="0"/>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3557DD59-468B-472E-B720-CF8184887CC9}" type="datetimeFigureOut">
              <a:rPr lang="en-US" smtClean="0"/>
              <a:pPr/>
              <a:t>4/15/2020</a:t>
            </a:fld>
            <a:endParaRPr lang="en-IN"/>
          </a:p>
        </p:txBody>
      </p:sp>
      <p:sp>
        <p:nvSpPr>
          <p:cNvPr id="18" name="Slide Number Placeholder 17"/>
          <p:cNvSpPr>
            <a:spLocks noGrp="1"/>
          </p:cNvSpPr>
          <p:nvPr>
            <p:ph type="sldNum" sz="quarter" idx="11"/>
          </p:nvPr>
        </p:nvSpPr>
        <p:spPr/>
        <p:txBody>
          <a:bodyPr rtlCol="0"/>
          <a:lstStyle/>
          <a:p>
            <a:fld id="{0092078C-2590-4C8E-8FC7-2619A502E5C7}" type="slidenum">
              <a:rPr lang="en-IN" smtClean="0"/>
              <a:pPr/>
              <a:t>‹#›</a:t>
            </a:fld>
            <a:endParaRPr lang="en-IN"/>
          </a:p>
        </p:txBody>
      </p:sp>
      <p:sp>
        <p:nvSpPr>
          <p:cNvPr id="21" name="Footer Placeholder 20"/>
          <p:cNvSpPr>
            <a:spLocks noGrp="1"/>
          </p:cNvSpPr>
          <p:nvPr>
            <p:ph type="ftr" sz="quarter" idx="12"/>
          </p:nvPr>
        </p:nvSpPr>
        <p:spPr/>
        <p:txBody>
          <a:bodyPr rtlCol="0"/>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3557DD59-468B-472E-B720-CF8184887CC9}" type="datetimeFigureOut">
              <a:rPr lang="en-US" smtClean="0"/>
              <a:pPr/>
              <a:t>4/15/2020</a:t>
            </a:fld>
            <a:endParaRPr lang="en-IN"/>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IN"/>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092078C-2590-4C8E-8FC7-2619A502E5C7}"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adhu.gfatm@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00232" y="4429132"/>
            <a:ext cx="3857652" cy="1928826"/>
          </a:xfrm>
        </p:spPr>
        <p:txBody>
          <a:bodyPr>
            <a:normAutofit fontScale="90000"/>
          </a:bodyPr>
          <a:lstStyle/>
          <a:p>
            <a:pPr algn="ctr"/>
            <a:r>
              <a:rPr lang="en-US" sz="1800" dirty="0" smtClean="0"/>
              <a:t>MLIS </a:t>
            </a:r>
            <a:r>
              <a:rPr lang="en-US" sz="2000" dirty="0" smtClean="0"/>
              <a:t>semester ii</a:t>
            </a:r>
            <a:br>
              <a:rPr lang="en-US" sz="2000" dirty="0" smtClean="0"/>
            </a:br>
            <a:r>
              <a:rPr lang="en-US" sz="2000" dirty="0" smtClean="0"/>
              <a:t>(paper – 1)</a:t>
            </a:r>
            <a:br>
              <a:rPr lang="en-US" sz="2000" dirty="0" smtClean="0"/>
            </a:br>
            <a:r>
              <a:rPr lang="en-US" sz="2000" dirty="0" smtClean="0"/>
              <a:t>research methods and statistical techniques</a:t>
            </a:r>
            <a:br>
              <a:rPr lang="en-US" sz="2000" dirty="0" smtClean="0"/>
            </a:br>
            <a:r>
              <a:rPr lang="en-US" sz="2000" dirty="0" smtClean="0"/>
              <a:t>topic – sampling techniques</a:t>
            </a:r>
            <a:br>
              <a:rPr lang="en-US" sz="2000" dirty="0" smtClean="0"/>
            </a:br>
            <a:r>
              <a:rPr lang="en-US" sz="2000" dirty="0" smtClean="0"/>
              <a:t>e-content</a:t>
            </a:r>
            <a:endParaRPr lang="en-IN" dirty="0"/>
          </a:p>
        </p:txBody>
      </p:sp>
      <p:sp>
        <p:nvSpPr>
          <p:cNvPr id="3" name="Subtitle 2"/>
          <p:cNvSpPr>
            <a:spLocks noGrp="1"/>
          </p:cNvSpPr>
          <p:nvPr>
            <p:ph type="subTitle" idx="1"/>
          </p:nvPr>
        </p:nvSpPr>
        <p:spPr>
          <a:xfrm>
            <a:off x="4929190" y="2000240"/>
            <a:ext cx="4000528" cy="1643074"/>
          </a:xfrm>
        </p:spPr>
        <p:txBody>
          <a:bodyPr>
            <a:normAutofit fontScale="92500" lnSpcReduction="10000"/>
          </a:bodyPr>
          <a:lstStyle/>
          <a:p>
            <a:r>
              <a:rPr lang="en-US" sz="1600" dirty="0" smtClean="0"/>
              <a:t>MADHU</a:t>
            </a:r>
          </a:p>
          <a:p>
            <a:r>
              <a:rPr lang="en-US" sz="1400" b="0" dirty="0" smtClean="0"/>
              <a:t>Guest Faculty,</a:t>
            </a:r>
          </a:p>
          <a:p>
            <a:r>
              <a:rPr lang="en-US" sz="1400" b="0" dirty="0" smtClean="0"/>
              <a:t>Department of library &amp; Information Science</a:t>
            </a:r>
          </a:p>
          <a:p>
            <a:r>
              <a:rPr lang="en-US" sz="1400" b="0" dirty="0" smtClean="0"/>
              <a:t>Patna University.</a:t>
            </a:r>
          </a:p>
          <a:p>
            <a:r>
              <a:rPr lang="en-US" sz="1400" b="0" dirty="0" smtClean="0"/>
              <a:t>Email Id – </a:t>
            </a:r>
            <a:r>
              <a:rPr lang="en-US" sz="1400" b="0" dirty="0" smtClean="0">
                <a:hlinkClick r:id="rId2"/>
              </a:rPr>
              <a:t>madhu.gfatm@gmail.com</a:t>
            </a:r>
            <a:endParaRPr lang="en-US" sz="1400" b="0" dirty="0" smtClean="0"/>
          </a:p>
          <a:p>
            <a:r>
              <a:rPr lang="en-US" sz="1400" b="0" dirty="0" smtClean="0"/>
              <a:t>Mobile No. - 9308765287</a:t>
            </a:r>
          </a:p>
          <a:p>
            <a:endParaRPr lang="en-IN" sz="14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428868"/>
            <a:ext cx="7467600" cy="4045084"/>
          </a:xfrm>
        </p:spPr>
        <p:txBody>
          <a:bodyPr/>
          <a:lstStyle/>
          <a:p>
            <a:pPr algn="just">
              <a:buNone/>
            </a:pPr>
            <a:r>
              <a:rPr lang="en-IN" dirty="0" smtClean="0"/>
              <a:t>   </a:t>
            </a:r>
            <a:r>
              <a:rPr lang="en-IN" sz="2000" dirty="0" smtClean="0"/>
              <a:t>Random sampling is the purest form of probability sampling. Each member of the population has an equal and known chance of being selected. When there are very large populations, it is often difficult or impossible to identify every member of the population, so the pool of available subjects becomes biased. </a:t>
            </a: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142984"/>
            <a:ext cx="7467600" cy="5072098"/>
          </a:xfrm>
        </p:spPr>
        <p:txBody>
          <a:bodyPr/>
          <a:lstStyle/>
          <a:p>
            <a:pPr algn="just">
              <a:buNone/>
            </a:pPr>
            <a:r>
              <a:rPr lang="en-IN" dirty="0" smtClean="0"/>
              <a:t>   </a:t>
            </a:r>
          </a:p>
          <a:p>
            <a:pPr algn="just">
              <a:buNone/>
            </a:pPr>
            <a:r>
              <a:rPr lang="en-IN" sz="2000" dirty="0" smtClean="0"/>
              <a:t>    Cluster sampling , every member of population is assigned to one and only one, group. Each group is called a clusters is chosen, using a probability method (often simple random sampling). Only individuals within sampled clusters are surveyed.</a:t>
            </a:r>
          </a:p>
          <a:p>
            <a:pPr algn="just">
              <a:buNone/>
            </a:pPr>
            <a:r>
              <a:rPr lang="en-US" sz="2000" dirty="0" smtClean="0"/>
              <a:t>               </a:t>
            </a:r>
          </a:p>
          <a:p>
            <a:pPr algn="just">
              <a:buNone/>
            </a:pPr>
            <a:r>
              <a:rPr lang="en-US" sz="2000" dirty="0" smtClean="0"/>
              <a:t>               The difference between cluster sampling and stratified sampling. With stratified sampling, the sample includes elements from each stratum. With cluster sampling, in contrast, the sample includes elements only from sample clusters.</a:t>
            </a:r>
            <a:endParaRPr lang="en-IN" sz="2000" dirty="0" smtClean="0"/>
          </a:p>
          <a:p>
            <a:pPr>
              <a:buNone/>
            </a:pP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071678"/>
            <a:ext cx="7467600" cy="4402274"/>
          </a:xfrm>
        </p:spPr>
        <p:txBody>
          <a:bodyPr>
            <a:normAutofit/>
          </a:bodyPr>
          <a:lstStyle/>
          <a:p>
            <a:pPr algn="just">
              <a:buNone/>
            </a:pPr>
            <a:r>
              <a:rPr lang="en-US" sz="2000" dirty="0" smtClean="0"/>
              <a:t>    Multistage sampling, we select a sample by using combinations of different sampling methods.</a:t>
            </a:r>
          </a:p>
          <a:p>
            <a:pPr algn="just">
              <a:buNone/>
            </a:pPr>
            <a:endParaRPr lang="en-US" sz="2000" dirty="0" smtClean="0"/>
          </a:p>
          <a:p>
            <a:pPr algn="just">
              <a:buNone/>
            </a:pPr>
            <a:r>
              <a:rPr lang="en-US" sz="2000" dirty="0" smtClean="0"/>
              <a:t>                For example, in stage 1, we might use cluster sampling to choose clusters from a population. Then, in stage 2, we might use simple random sampling to select a subset of elements from each chosen cluster for the final sample.</a:t>
            </a:r>
            <a:endParaRPr lang="en-IN"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lgn="just">
              <a:buNone/>
            </a:pPr>
            <a:r>
              <a:rPr lang="en-IN" dirty="0" smtClean="0"/>
              <a:t>   Systematic sampling is often used instead of random sampling. It is also called an Nth name selection technique. After the required sample size has been calculated, every Nth record is selected from a list of population members. As long as the list does not contain any hidden order, this sampling method is as good as the random sampling method. Its only advantage over the random sampling technique is simplicity. Systematic sampling is frequently used to select a specified number of records from a computer file.</a:t>
            </a:r>
          </a:p>
          <a:p>
            <a:pPr>
              <a:buNone/>
            </a:pPr>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lgn="just">
              <a:buNone/>
            </a:pPr>
            <a:r>
              <a:rPr lang="en-IN" dirty="0" smtClean="0"/>
              <a:t>    </a:t>
            </a:r>
            <a:r>
              <a:rPr lang="en-IN" sz="2000" dirty="0" smtClean="0"/>
              <a:t>Stratified sampling is commonly used probability method that is superior to random sampling because it reduces sampling error. A stratum is a subset of the population that share at least one common characteristic. Examples of stratums might be males and females, or managers and non-managers. The researcher first identifies the relevant stratums and their actual representation in the population. Random sampling is then used to select a sufficient number of subjects from each stratum. “Sufficient” refers to a sample size large enough for us to be reasonably confident that the stratum represents the population. Stratified sampling is often used when one or more</a:t>
            </a:r>
          </a:p>
          <a:p>
            <a:pPr algn="just">
              <a:buNone/>
            </a:pPr>
            <a:r>
              <a:rPr lang="en-IN" sz="2000" dirty="0" smtClean="0"/>
              <a:t>   of the stratums in the population have a low incidence relative to the other stratums.</a:t>
            </a:r>
          </a:p>
          <a:p>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928802"/>
            <a:ext cx="7467600" cy="4545150"/>
          </a:xfrm>
        </p:spPr>
        <p:txBody>
          <a:bodyPr/>
          <a:lstStyle/>
          <a:p>
            <a:pPr algn="just">
              <a:buNone/>
            </a:pPr>
            <a:r>
              <a:rPr lang="en-IN" dirty="0" smtClean="0"/>
              <a:t>   </a:t>
            </a:r>
            <a:r>
              <a:rPr lang="en-IN" sz="2000" dirty="0" smtClean="0"/>
              <a:t>Convenience sampling is used in exploratory research where the researcher is interested </a:t>
            </a:r>
            <a:r>
              <a:rPr lang="en-IN" sz="2000" dirty="0" smtClean="0"/>
              <a:t>in </a:t>
            </a:r>
            <a:r>
              <a:rPr lang="en-IN" sz="2000" dirty="0" smtClean="0"/>
              <a:t>getting an inexpensive approximation of the truth. As the name implies, the sample is selected because they are convenient. This non probability method is often used during preliminary research efforts to get a gross estimate of the results, without incurring the cost or time required to select a random sample.</a:t>
            </a:r>
          </a:p>
          <a:p>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857364"/>
            <a:ext cx="7467600" cy="4616588"/>
          </a:xfrm>
        </p:spPr>
        <p:txBody>
          <a:bodyPr/>
          <a:lstStyle/>
          <a:p>
            <a:pPr algn="just">
              <a:buNone/>
            </a:pPr>
            <a:r>
              <a:rPr lang="en-IN" dirty="0" smtClean="0"/>
              <a:t>   </a:t>
            </a:r>
            <a:r>
              <a:rPr lang="en-IN" sz="2000" dirty="0" smtClean="0"/>
              <a:t>Purposive</a:t>
            </a:r>
            <a:r>
              <a:rPr lang="en-IN" sz="2000" dirty="0" smtClean="0"/>
              <a:t> or </a:t>
            </a:r>
            <a:r>
              <a:rPr lang="en-IN" sz="2000" dirty="0" smtClean="0"/>
              <a:t>Judgment </a:t>
            </a:r>
            <a:r>
              <a:rPr lang="en-IN" sz="2000" dirty="0" smtClean="0"/>
              <a:t>sampling is a common non probability method. The researcher selects the sample based on judgment. This is usually and extension of convenience sampling. For example, a researcher may decide to draw the entire sample from one “representative” city, even though the population includes all cities. When using this method, the researcher must be confident that the chosen sample is truly representative of the entire population.</a:t>
            </a:r>
          </a:p>
          <a:p>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785926"/>
            <a:ext cx="7467600" cy="4688026"/>
          </a:xfrm>
        </p:spPr>
        <p:txBody>
          <a:bodyPr/>
          <a:lstStyle/>
          <a:p>
            <a:pPr algn="just">
              <a:buNone/>
            </a:pPr>
            <a:r>
              <a:rPr lang="en-IN" dirty="0" smtClean="0"/>
              <a:t>   </a:t>
            </a:r>
            <a:r>
              <a:rPr lang="en-IN" sz="2000" dirty="0" smtClean="0"/>
              <a:t>Quota sampling is the non probability equivalent of stratified sampling. Like stratified sampling, the researcher first identifies the stratums and their proportions as they are represented in the population. Then convenience or judgment sampling is used to select the required number of</a:t>
            </a:r>
          </a:p>
          <a:p>
            <a:pPr algn="just">
              <a:buNone/>
            </a:pPr>
            <a:r>
              <a:rPr lang="en-IN" sz="2000" dirty="0" smtClean="0"/>
              <a:t>    subjects from each stratum. This differs from stratified sampling, where the stratums are filled</a:t>
            </a:r>
          </a:p>
          <a:p>
            <a:pPr algn="just">
              <a:buNone/>
            </a:pPr>
            <a:r>
              <a:rPr lang="en-IN" sz="2000" dirty="0" smtClean="0"/>
              <a:t>    by random sampling.</a:t>
            </a:r>
          </a:p>
          <a:p>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214554"/>
            <a:ext cx="7467600" cy="4259398"/>
          </a:xfrm>
        </p:spPr>
        <p:txBody>
          <a:bodyPr/>
          <a:lstStyle/>
          <a:p>
            <a:pPr algn="just">
              <a:buNone/>
            </a:pPr>
            <a:r>
              <a:rPr lang="en-IN" dirty="0" smtClean="0"/>
              <a:t>   </a:t>
            </a:r>
            <a:r>
              <a:rPr lang="en-IN" sz="2000" dirty="0" smtClean="0"/>
              <a:t>Snowball sampling is a special non probability method used when the desired sample characteristic is rare. It may be extremely difficult or cost prohibitive to locate respondents in these situations. Snowball sampling relies on referrals from initial subjects to generate additional subjects.</a:t>
            </a:r>
          </a:p>
          <a:p>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00372"/>
            <a:ext cx="7467600" cy="1857388"/>
          </a:xfrm>
        </p:spPr>
        <p:txBody>
          <a:bodyPr>
            <a:normAutofit/>
          </a:bodyPr>
          <a:lstStyle/>
          <a:p>
            <a:pPr algn="ctr">
              <a:buNone/>
            </a:pPr>
            <a:r>
              <a:rPr lang="en-US" sz="3600" dirty="0" smtClean="0">
                <a:solidFill>
                  <a:schemeClr val="accent3">
                    <a:lumMod val="60000"/>
                    <a:lumOff val="40000"/>
                  </a:schemeClr>
                </a:solidFill>
              </a:rPr>
              <a:t>Thank You</a:t>
            </a:r>
            <a:endParaRPr lang="en-IN" sz="3600" dirty="0">
              <a:solidFill>
                <a:schemeClr val="accent3">
                  <a:lumMod val="60000"/>
                  <a:lumOff val="4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dirty="0" smtClean="0"/>
              <a:t>Sampling  Techniques</a:t>
            </a:r>
            <a:endParaRPr lang="en-IN" sz="2400" dirty="0"/>
          </a:p>
        </p:txBody>
      </p:sp>
      <p:sp>
        <p:nvSpPr>
          <p:cNvPr id="3" name="Content Placeholder 2"/>
          <p:cNvSpPr>
            <a:spLocks noGrp="1"/>
          </p:cNvSpPr>
          <p:nvPr>
            <p:ph sz="quarter" idx="1"/>
          </p:nvPr>
        </p:nvSpPr>
        <p:spPr/>
        <p:txBody>
          <a:bodyPr>
            <a:normAutofit/>
          </a:bodyPr>
          <a:lstStyle/>
          <a:p>
            <a:pPr algn="just">
              <a:buNone/>
            </a:pPr>
            <a:r>
              <a:rPr lang="en-IN" dirty="0" smtClean="0"/>
              <a:t>   </a:t>
            </a:r>
          </a:p>
          <a:p>
            <a:pPr algn="just">
              <a:buNone/>
            </a:pPr>
            <a:endParaRPr lang="en-IN" sz="2000" dirty="0" smtClean="0"/>
          </a:p>
          <a:p>
            <a:pPr algn="just">
              <a:buNone/>
            </a:pPr>
            <a:r>
              <a:rPr lang="en-IN" sz="2000" dirty="0" smtClean="0"/>
              <a:t>    Sampling is that part of statistical practice concerned with the selection of individual observations intended to yield some knowledge about a population of concern, especially for the purposes of statistical inference. Each observation measures one or more properties (weight, location, etc.) of an observable entity enumerated to distinguish objects or individuals. Survey weights often need to be applied to the data to adjust for the sample design. Results from probability theory and statistical theory are employed to guide practice.</a:t>
            </a:r>
            <a:endParaRPr lang="en-IN" dirty="0" smtClean="0"/>
          </a:p>
          <a:p>
            <a:pPr>
              <a:buNone/>
            </a:pP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714620"/>
            <a:ext cx="7467600" cy="3759332"/>
          </a:xfrm>
        </p:spPr>
        <p:txBody>
          <a:bodyPr/>
          <a:lstStyle/>
          <a:p>
            <a:pPr algn="just">
              <a:buNone/>
            </a:pPr>
            <a:r>
              <a:rPr lang="en-US" dirty="0" smtClean="0"/>
              <a:t>             </a:t>
            </a:r>
            <a:r>
              <a:rPr lang="en-US" sz="2000" dirty="0" smtClean="0"/>
              <a:t>In other words, Sampling is a process used in statistical analysis in which a predetermined number of observations are taken from a larger population.</a:t>
            </a:r>
            <a:endParaRPr lang="en-IN"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the sampling process comprises several stages:</a:t>
            </a:r>
            <a:br>
              <a:rPr lang="en-IN" dirty="0" smtClean="0"/>
            </a:br>
            <a:endParaRPr lang="en-IN" dirty="0"/>
          </a:p>
        </p:txBody>
      </p:sp>
      <p:sp>
        <p:nvSpPr>
          <p:cNvPr id="3" name="Content Placeholder 2"/>
          <p:cNvSpPr>
            <a:spLocks noGrp="1"/>
          </p:cNvSpPr>
          <p:nvPr>
            <p:ph sz="quarter" idx="1"/>
          </p:nvPr>
        </p:nvSpPr>
        <p:spPr/>
        <p:txBody>
          <a:bodyPr>
            <a:normAutofit fontScale="77500" lnSpcReduction="20000"/>
          </a:bodyPr>
          <a:lstStyle/>
          <a:p>
            <a:endParaRPr lang="en-IN" dirty="0" smtClean="0"/>
          </a:p>
          <a:p>
            <a:r>
              <a:rPr lang="en-IN" dirty="0" smtClean="0"/>
              <a:t>Defining the population of concern,</a:t>
            </a:r>
          </a:p>
          <a:p>
            <a:pPr>
              <a:buNone/>
            </a:pPr>
            <a:endParaRPr lang="en-IN" dirty="0" smtClean="0"/>
          </a:p>
          <a:p>
            <a:r>
              <a:rPr lang="en-IN" dirty="0" smtClean="0"/>
              <a:t>Specifying a sampling frame, a set of items or events possible to measure,</a:t>
            </a:r>
          </a:p>
          <a:p>
            <a:pPr>
              <a:buNone/>
            </a:pPr>
            <a:endParaRPr lang="en-IN" dirty="0" smtClean="0"/>
          </a:p>
          <a:p>
            <a:r>
              <a:rPr lang="en-IN" dirty="0" smtClean="0"/>
              <a:t>Specifying a sampling method for selecting items or events from the frame,</a:t>
            </a:r>
          </a:p>
          <a:p>
            <a:pPr>
              <a:buNone/>
            </a:pPr>
            <a:endParaRPr lang="en-IN" dirty="0" smtClean="0"/>
          </a:p>
          <a:p>
            <a:r>
              <a:rPr lang="en-IN" dirty="0" smtClean="0"/>
              <a:t>Determining the sample size,</a:t>
            </a:r>
          </a:p>
          <a:p>
            <a:pPr>
              <a:buNone/>
            </a:pPr>
            <a:endParaRPr lang="en-IN" dirty="0" smtClean="0"/>
          </a:p>
          <a:p>
            <a:r>
              <a:rPr lang="en-IN" dirty="0" smtClean="0"/>
              <a:t>Implementing the sampling plan,</a:t>
            </a:r>
          </a:p>
          <a:p>
            <a:pPr>
              <a:buNone/>
            </a:pPr>
            <a:endParaRPr lang="en-IN" dirty="0" smtClean="0"/>
          </a:p>
          <a:p>
            <a:r>
              <a:rPr lang="en-IN" dirty="0" smtClean="0"/>
              <a:t>Sampling and data collecting,</a:t>
            </a:r>
          </a:p>
          <a:p>
            <a:pPr>
              <a:buNone/>
            </a:pPr>
            <a:endParaRPr lang="en-IN" dirty="0" smtClean="0"/>
          </a:p>
          <a:p>
            <a:r>
              <a:rPr lang="en-IN" dirty="0" smtClean="0"/>
              <a:t>Reviewing the sampling process.</a:t>
            </a:r>
          </a:p>
          <a:p>
            <a:pPr>
              <a:buNone/>
            </a:pP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dirty="0" smtClean="0"/>
              <a:t>NEED OF SAMPLING</a:t>
            </a:r>
            <a:endParaRPr lang="en-IN" sz="2400" dirty="0"/>
          </a:p>
        </p:txBody>
      </p:sp>
      <p:sp>
        <p:nvSpPr>
          <p:cNvPr id="3" name="Content Placeholder 2"/>
          <p:cNvSpPr>
            <a:spLocks noGrp="1"/>
          </p:cNvSpPr>
          <p:nvPr>
            <p:ph sz="quarter" idx="1"/>
          </p:nvPr>
        </p:nvSpPr>
        <p:spPr/>
        <p:txBody>
          <a:bodyPr>
            <a:normAutofit fontScale="92500" lnSpcReduction="20000"/>
          </a:bodyPr>
          <a:lstStyle/>
          <a:p>
            <a:pPr algn="just"/>
            <a:r>
              <a:rPr lang="en-IN" sz="1900" dirty="0" smtClean="0"/>
              <a:t>Sampling  can save time and money. A sample study is usually less expensive than a census study and produces results at a relatively faster speed.</a:t>
            </a:r>
          </a:p>
          <a:p>
            <a:pPr>
              <a:buNone/>
            </a:pPr>
            <a:endParaRPr lang="en-IN" sz="1900" dirty="0" smtClean="0"/>
          </a:p>
          <a:p>
            <a:pPr algn="just"/>
            <a:r>
              <a:rPr lang="en-IN" sz="1900" dirty="0" smtClean="0"/>
              <a:t>Sampling may enable more accurate measurements for a sample study is generally conducted by trained and experienced investigators .</a:t>
            </a:r>
          </a:p>
          <a:p>
            <a:pPr>
              <a:buNone/>
            </a:pPr>
            <a:endParaRPr lang="en-IN" sz="1900" dirty="0" smtClean="0"/>
          </a:p>
          <a:p>
            <a:pPr algn="just"/>
            <a:r>
              <a:rPr lang="en-US" sz="1900" dirty="0" smtClean="0"/>
              <a:t>Sampling remains the only way when population contains infinitely many members.</a:t>
            </a:r>
          </a:p>
          <a:p>
            <a:pPr>
              <a:buNone/>
            </a:pPr>
            <a:endParaRPr lang="en-US" sz="1900" dirty="0" smtClean="0"/>
          </a:p>
          <a:p>
            <a:pPr algn="just"/>
            <a:r>
              <a:rPr lang="en-US" sz="1900" dirty="0" smtClean="0"/>
              <a:t>Sampling remains the only choice when a test involves the destruction of the item under study.</a:t>
            </a:r>
          </a:p>
          <a:p>
            <a:pPr>
              <a:buNone/>
            </a:pPr>
            <a:endParaRPr lang="en-US" sz="1900" dirty="0" smtClean="0"/>
          </a:p>
          <a:p>
            <a:pPr algn="just"/>
            <a:r>
              <a:rPr lang="en-US" sz="1900" dirty="0" smtClean="0"/>
              <a:t>Sampling usually enables to estimate the sampling errors and thus assists in obtaining information concerning some characteristic of the population.</a:t>
            </a:r>
          </a:p>
          <a:p>
            <a:endParaRPr lang="en-IN"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Process 3"/>
          <p:cNvSpPr/>
          <p:nvPr/>
        </p:nvSpPr>
        <p:spPr>
          <a:xfrm>
            <a:off x="428596" y="3143248"/>
            <a:ext cx="1285884" cy="642942"/>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Sampling    Method</a:t>
            </a:r>
            <a:endParaRPr lang="en-IN" dirty="0"/>
          </a:p>
        </p:txBody>
      </p:sp>
      <p:sp>
        <p:nvSpPr>
          <p:cNvPr id="5" name="Flowchart: Process 4"/>
          <p:cNvSpPr/>
          <p:nvPr/>
        </p:nvSpPr>
        <p:spPr>
          <a:xfrm>
            <a:off x="2571736" y="2214554"/>
            <a:ext cx="1714512" cy="78581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Probability Sampling</a:t>
            </a:r>
            <a:endParaRPr lang="en-IN" dirty="0"/>
          </a:p>
        </p:txBody>
      </p:sp>
      <p:sp>
        <p:nvSpPr>
          <p:cNvPr id="6" name="Flowchart: Process 5"/>
          <p:cNvSpPr/>
          <p:nvPr/>
        </p:nvSpPr>
        <p:spPr>
          <a:xfrm>
            <a:off x="2428860" y="4286256"/>
            <a:ext cx="2071702" cy="92869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Non –Probability Sampling</a:t>
            </a:r>
            <a:endParaRPr lang="en-IN" dirty="0"/>
          </a:p>
        </p:txBody>
      </p:sp>
      <p:cxnSp>
        <p:nvCxnSpPr>
          <p:cNvPr id="8" name="Straight Arrow Connector 7"/>
          <p:cNvCxnSpPr>
            <a:stCxn id="4" idx="3"/>
          </p:cNvCxnSpPr>
          <p:nvPr/>
        </p:nvCxnSpPr>
        <p:spPr>
          <a:xfrm>
            <a:off x="1714480" y="3464719"/>
            <a:ext cx="714380" cy="8215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4" idx="3"/>
          </p:cNvCxnSpPr>
          <p:nvPr/>
        </p:nvCxnSpPr>
        <p:spPr>
          <a:xfrm flipV="1">
            <a:off x="1714480" y="2928935"/>
            <a:ext cx="857256" cy="5357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5072066" y="1643050"/>
            <a:ext cx="2643206"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Sampling frame available</a:t>
            </a:r>
            <a:endParaRPr lang="en-IN" dirty="0"/>
          </a:p>
        </p:txBody>
      </p:sp>
      <p:sp>
        <p:nvSpPr>
          <p:cNvPr id="19" name="Rectangle 18"/>
          <p:cNvSpPr/>
          <p:nvPr/>
        </p:nvSpPr>
        <p:spPr>
          <a:xfrm>
            <a:off x="5072066" y="2571744"/>
            <a:ext cx="2643206" cy="71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Researcher have no say in choice of sample</a:t>
            </a:r>
            <a:endParaRPr lang="en-IN" dirty="0"/>
          </a:p>
        </p:txBody>
      </p:sp>
      <p:sp>
        <p:nvSpPr>
          <p:cNvPr id="20" name="Rectangle 19"/>
          <p:cNvSpPr/>
          <p:nvPr/>
        </p:nvSpPr>
        <p:spPr>
          <a:xfrm>
            <a:off x="5143504" y="3929066"/>
            <a:ext cx="2571768"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No sampling frame available</a:t>
            </a:r>
            <a:endParaRPr lang="en-IN" dirty="0"/>
          </a:p>
        </p:txBody>
      </p:sp>
      <p:sp>
        <p:nvSpPr>
          <p:cNvPr id="21" name="Rectangle 20"/>
          <p:cNvSpPr/>
          <p:nvPr/>
        </p:nvSpPr>
        <p:spPr>
          <a:xfrm>
            <a:off x="5072066" y="4857760"/>
            <a:ext cx="2714644"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Researcher have complete say in choice of sample</a:t>
            </a:r>
            <a:endParaRPr lang="en-IN" dirty="0"/>
          </a:p>
        </p:txBody>
      </p:sp>
      <p:cxnSp>
        <p:nvCxnSpPr>
          <p:cNvPr id="26" name="Straight Arrow Connector 25"/>
          <p:cNvCxnSpPr>
            <a:endCxn id="18" idx="1"/>
          </p:cNvCxnSpPr>
          <p:nvPr/>
        </p:nvCxnSpPr>
        <p:spPr>
          <a:xfrm flipV="1">
            <a:off x="4286248" y="1928802"/>
            <a:ext cx="785818" cy="5715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endCxn id="19" idx="1"/>
          </p:cNvCxnSpPr>
          <p:nvPr/>
        </p:nvCxnSpPr>
        <p:spPr>
          <a:xfrm>
            <a:off x="4214810" y="2500306"/>
            <a:ext cx="857256"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stCxn id="6" idx="3"/>
            <a:endCxn id="20" idx="1"/>
          </p:cNvCxnSpPr>
          <p:nvPr/>
        </p:nvCxnSpPr>
        <p:spPr>
          <a:xfrm flipV="1">
            <a:off x="4500562" y="4214818"/>
            <a:ext cx="642942" cy="53578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stCxn id="6" idx="3"/>
          </p:cNvCxnSpPr>
          <p:nvPr/>
        </p:nvCxnSpPr>
        <p:spPr>
          <a:xfrm>
            <a:off x="4500562" y="4750603"/>
            <a:ext cx="714380" cy="53578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dirty="0" smtClean="0"/>
              <a:t>SAMPLING METHOD</a:t>
            </a:r>
            <a:endParaRPr lang="en-IN" sz="2400" dirty="0"/>
          </a:p>
        </p:txBody>
      </p:sp>
      <p:sp>
        <p:nvSpPr>
          <p:cNvPr id="4" name="Content Placeholder 3"/>
          <p:cNvSpPr>
            <a:spLocks noGrp="1"/>
          </p:cNvSpPr>
          <p:nvPr>
            <p:ph sz="quarter" idx="1"/>
          </p:nvPr>
        </p:nvSpPr>
        <p:spPr>
          <a:xfrm>
            <a:off x="457200" y="1857364"/>
            <a:ext cx="3614734" cy="4500594"/>
          </a:xfrm>
        </p:spPr>
        <p:txBody>
          <a:bodyPr>
            <a:normAutofit/>
          </a:bodyPr>
          <a:lstStyle/>
          <a:p>
            <a:pPr>
              <a:buNone/>
            </a:pPr>
            <a:r>
              <a:rPr lang="en-US" sz="1800" b="1" u="sng" dirty="0" smtClean="0"/>
              <a:t>Probability Sampling</a:t>
            </a:r>
          </a:p>
          <a:p>
            <a:endParaRPr lang="en-US" sz="1800" dirty="0" smtClean="0"/>
          </a:p>
          <a:p>
            <a:r>
              <a:rPr lang="en-US" sz="1800" dirty="0" smtClean="0"/>
              <a:t>Random Sampling</a:t>
            </a:r>
          </a:p>
          <a:p>
            <a:pPr>
              <a:buNone/>
            </a:pPr>
            <a:endParaRPr lang="en-US" sz="1800" dirty="0" smtClean="0"/>
          </a:p>
          <a:p>
            <a:r>
              <a:rPr lang="en-US" sz="1800" dirty="0" smtClean="0"/>
              <a:t>Stratified Sampling</a:t>
            </a:r>
          </a:p>
          <a:p>
            <a:pPr>
              <a:buNone/>
            </a:pPr>
            <a:endParaRPr lang="en-US" sz="1800" dirty="0" smtClean="0"/>
          </a:p>
          <a:p>
            <a:r>
              <a:rPr lang="en-US" sz="1800" dirty="0" smtClean="0"/>
              <a:t>Cluster Sampling</a:t>
            </a:r>
          </a:p>
          <a:p>
            <a:pPr>
              <a:buNone/>
            </a:pPr>
            <a:endParaRPr lang="en-US" sz="1800" dirty="0" smtClean="0"/>
          </a:p>
          <a:p>
            <a:r>
              <a:rPr lang="en-US" sz="1800" dirty="0" smtClean="0"/>
              <a:t>Multi-Stage Sampling</a:t>
            </a:r>
          </a:p>
          <a:p>
            <a:pPr>
              <a:buNone/>
            </a:pPr>
            <a:endParaRPr lang="en-US" sz="1800" dirty="0" smtClean="0"/>
          </a:p>
          <a:p>
            <a:r>
              <a:rPr lang="en-US" sz="1800" dirty="0" smtClean="0"/>
              <a:t>Systematic Sampling</a:t>
            </a:r>
          </a:p>
          <a:p>
            <a:pPr>
              <a:buNone/>
            </a:pPr>
            <a:endParaRPr lang="en-US" sz="1800" dirty="0" smtClean="0"/>
          </a:p>
        </p:txBody>
      </p:sp>
      <p:sp>
        <p:nvSpPr>
          <p:cNvPr id="5" name="Content Placeholder 4"/>
          <p:cNvSpPr>
            <a:spLocks noGrp="1"/>
          </p:cNvSpPr>
          <p:nvPr>
            <p:ph sz="quarter" idx="2"/>
          </p:nvPr>
        </p:nvSpPr>
        <p:spPr>
          <a:xfrm>
            <a:off x="4214810" y="1857364"/>
            <a:ext cx="3713038" cy="4314836"/>
          </a:xfrm>
        </p:spPr>
        <p:txBody>
          <a:bodyPr>
            <a:normAutofit/>
          </a:bodyPr>
          <a:lstStyle/>
          <a:p>
            <a:pPr>
              <a:buNone/>
            </a:pPr>
            <a:r>
              <a:rPr lang="en-US" sz="1800" b="1" u="sng" dirty="0" smtClean="0"/>
              <a:t>Non- Probability Sampling</a:t>
            </a:r>
          </a:p>
          <a:p>
            <a:pPr>
              <a:buNone/>
            </a:pPr>
            <a:endParaRPr lang="en-US" sz="1800" dirty="0" smtClean="0"/>
          </a:p>
          <a:p>
            <a:r>
              <a:rPr lang="en-US" sz="1800" dirty="0" smtClean="0"/>
              <a:t>Convenient Sampling</a:t>
            </a:r>
          </a:p>
          <a:p>
            <a:pPr>
              <a:buNone/>
            </a:pPr>
            <a:endParaRPr lang="en-US" sz="1800" dirty="0" smtClean="0"/>
          </a:p>
          <a:p>
            <a:r>
              <a:rPr lang="en-US" sz="1800" dirty="0" smtClean="0"/>
              <a:t>Purposive Sampling</a:t>
            </a:r>
          </a:p>
          <a:p>
            <a:pPr>
              <a:buNone/>
            </a:pPr>
            <a:endParaRPr lang="en-US" sz="1800" dirty="0" smtClean="0"/>
          </a:p>
          <a:p>
            <a:r>
              <a:rPr lang="en-US" sz="1800" dirty="0" smtClean="0"/>
              <a:t>Quota Sampling</a:t>
            </a:r>
          </a:p>
          <a:p>
            <a:pPr>
              <a:buNone/>
            </a:pPr>
            <a:endParaRPr lang="en-US" sz="1800" dirty="0" smtClean="0"/>
          </a:p>
          <a:p>
            <a:r>
              <a:rPr lang="en-US" sz="1800" dirty="0" smtClean="0"/>
              <a:t>Snow Ball Sampling</a:t>
            </a:r>
            <a:endParaRPr lang="en-IN" dirty="0" smtClean="0"/>
          </a:p>
          <a:p>
            <a:pPr>
              <a:buNone/>
            </a:pP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857232"/>
            <a:ext cx="7467600" cy="928694"/>
          </a:xfrm>
        </p:spPr>
        <p:txBody>
          <a:bodyPr/>
          <a:lstStyle/>
          <a:p>
            <a:pPr algn="ctr"/>
            <a:r>
              <a:rPr lang="en-US" sz="2400" dirty="0" smtClean="0"/>
              <a:t>Probability Sampling</a:t>
            </a:r>
            <a:r>
              <a:rPr lang="en-US" sz="3200" b="1" u="sng" dirty="0" smtClean="0"/>
              <a:t/>
            </a:r>
            <a:br>
              <a:rPr lang="en-US" sz="3200" b="1" u="sng" dirty="0" smtClean="0"/>
            </a:br>
            <a:endParaRPr lang="en-IN" dirty="0"/>
          </a:p>
        </p:txBody>
      </p:sp>
      <p:sp>
        <p:nvSpPr>
          <p:cNvPr id="6" name="Content Placeholder 5"/>
          <p:cNvSpPr>
            <a:spLocks noGrp="1"/>
          </p:cNvSpPr>
          <p:nvPr>
            <p:ph sz="quarter" idx="1"/>
          </p:nvPr>
        </p:nvSpPr>
        <p:spPr>
          <a:xfrm>
            <a:off x="457200" y="2143116"/>
            <a:ext cx="7467600" cy="4330836"/>
          </a:xfrm>
        </p:spPr>
        <p:txBody>
          <a:bodyPr>
            <a:normAutofit/>
          </a:bodyPr>
          <a:lstStyle/>
          <a:p>
            <a:pPr algn="just">
              <a:buNone/>
            </a:pPr>
            <a:r>
              <a:rPr lang="en-IN" sz="2000" dirty="0" smtClean="0"/>
              <a:t>    A probability sampling scheme is one in which every unit in the population has a chance (greater than zero) of being selected in the sample, and this probability can be accurately determined. The combination of these traits makes it possible to produce unbiased estimates of population totals, by weighting sampled units according to their probability of selection.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dirty="0" smtClean="0"/>
              <a:t>Non - Probability Sampling</a:t>
            </a:r>
            <a:endParaRPr lang="en-IN" sz="2400" dirty="0"/>
          </a:p>
        </p:txBody>
      </p:sp>
      <p:sp>
        <p:nvSpPr>
          <p:cNvPr id="3" name="Content Placeholder 2"/>
          <p:cNvSpPr>
            <a:spLocks noGrp="1"/>
          </p:cNvSpPr>
          <p:nvPr>
            <p:ph sz="quarter" idx="1"/>
          </p:nvPr>
        </p:nvSpPr>
        <p:spPr>
          <a:xfrm>
            <a:off x="457200" y="1714488"/>
            <a:ext cx="7467600" cy="4759464"/>
          </a:xfrm>
        </p:spPr>
        <p:txBody>
          <a:bodyPr>
            <a:normAutofit fontScale="92500" lnSpcReduction="10000"/>
          </a:bodyPr>
          <a:lstStyle/>
          <a:p>
            <a:pPr algn="just">
              <a:buNone/>
            </a:pPr>
            <a:r>
              <a:rPr lang="en-IN" dirty="0" smtClean="0"/>
              <a:t>   Non probability sampling is any sampling method where some elements of the population have no chance of selection or where the probability of selection can’t be accurately determined. It involves the selection of elements based on assumptions regarding the population of interest, which forms the criteria for selection. Hence, because the selection of elements is non random, non probability sampling does not allow the estimation of sampling errors. These conditions place limits on how much information a sample can provide about the population. Information about the relationship between sample and population is limited, making it difficult to extrapolate from the sample to the population.</a:t>
            </a:r>
          </a:p>
          <a:p>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183</TotalTime>
  <Words>1237</Words>
  <Application>Microsoft Office PowerPoint</Application>
  <PresentationFormat>On-screen Show (4:3)</PresentationFormat>
  <Paragraphs>87</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Oriel</vt:lpstr>
      <vt:lpstr>MLIS semester ii (paper – 1) research methods and statistical techniques topic – sampling techniques e-content</vt:lpstr>
      <vt:lpstr>Sampling  Techniques</vt:lpstr>
      <vt:lpstr>Slide 3</vt:lpstr>
      <vt:lpstr>the sampling process comprises several stages: </vt:lpstr>
      <vt:lpstr>NEED OF SAMPLING</vt:lpstr>
      <vt:lpstr>Slide 6</vt:lpstr>
      <vt:lpstr>SAMPLING METHOD</vt:lpstr>
      <vt:lpstr>Probability Sampling </vt:lpstr>
      <vt:lpstr>Non - Probability Sampling</vt:lpstr>
      <vt:lpstr>Slide 10</vt:lpstr>
      <vt:lpstr>Slide 11</vt:lpstr>
      <vt:lpstr>Slide 12</vt:lpstr>
      <vt:lpstr>Slide 13</vt:lpstr>
      <vt:lpstr>Slide 14</vt:lpstr>
      <vt:lpstr>Slide 15</vt:lpstr>
      <vt:lpstr>Slide 16</vt:lpstr>
      <vt:lpstr>Slide 17</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Shiracal Pharma</dc:creator>
  <cp:lastModifiedBy>Shiracal Pharma</cp:lastModifiedBy>
  <cp:revision>36</cp:revision>
  <dcterms:created xsi:type="dcterms:W3CDTF">2020-04-14T12:03:35Z</dcterms:created>
  <dcterms:modified xsi:type="dcterms:W3CDTF">2020-04-15T07:33:09Z</dcterms:modified>
</cp:coreProperties>
</file>