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3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A57D5-A6B5-495D-B60B-D32A91575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C8AE4D-2620-404E-8272-83EECC32F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A4350-EA46-43E2-AB2E-AE5A7F888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3DC7-7044-4C49-A936-FCA2741314D3}" type="datetimeFigureOut">
              <a:rPr lang="en-IN" smtClean="0"/>
              <a:t>05-04-2020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07E8E-9186-4CDF-8EC5-EA91C490B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03DE3-96B1-4B34-BBF5-7A8EAF700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E115-47F9-4764-978D-1AB009C9B9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5784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AB083-6B37-41AA-A111-9B2D2185C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12D03E-7584-409A-A20E-511EF8A90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EE370-0D0B-4801-8681-6F12A17E7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3DC7-7044-4C49-A936-FCA2741314D3}" type="datetimeFigureOut">
              <a:rPr lang="en-IN" smtClean="0"/>
              <a:t>05-04-2020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E4533-113B-4A81-941A-D12BB29F6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81CB-546C-46E4-8B9F-3D9C01BC8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E115-47F9-4764-978D-1AB009C9B9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4864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AC9190-5642-4C72-B881-2B457FAFB9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09CC1F-6C73-4CF6-8418-F8B95E82A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C5741-1410-4129-973B-107AAECE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3DC7-7044-4C49-A936-FCA2741314D3}" type="datetimeFigureOut">
              <a:rPr lang="en-IN" smtClean="0"/>
              <a:t>05-04-2020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DB36E-7CBC-49B8-91EC-55F16B9A2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8E258-4FB2-4288-BA5D-5569FC6A4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E115-47F9-4764-978D-1AB009C9B9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1960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61F9-F1B5-4E12-A90F-7AE3F22FA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43BEB-BE25-4108-9DB6-4846A7399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83771-D94B-4FE5-87BF-3E9B93983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3DC7-7044-4C49-A936-FCA2741314D3}" type="datetimeFigureOut">
              <a:rPr lang="en-IN" smtClean="0"/>
              <a:t>05-04-2020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05F82-EE9E-4EA1-B3F5-AD2AD6A53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C78FD-EA4D-40EB-96D3-8EDAFEE6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E115-47F9-4764-978D-1AB009C9B9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12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78B7D-8B89-4323-86D7-6B27BE15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564B3-B60D-4664-BF5D-54089E0A1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F8F78-EF17-4E26-A179-01FB09BD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3DC7-7044-4C49-A936-FCA2741314D3}" type="datetimeFigureOut">
              <a:rPr lang="en-IN" smtClean="0"/>
              <a:t>05-04-2020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97E9D-0237-4660-BAF1-7940A3F78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F3EC2-ECF6-47AF-A0BD-6C62073B4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E115-47F9-4764-978D-1AB009C9B9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269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C699B-7999-47D8-ABA5-66360A7C9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2EDFE-79A1-40F2-90E5-DED7D3CB92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213DAE-7980-4428-AF86-DF99158A4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19484-1F33-409D-90B4-F058214D5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3DC7-7044-4C49-A936-FCA2741314D3}" type="datetimeFigureOut">
              <a:rPr lang="en-IN" smtClean="0"/>
              <a:t>05-04-2020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DD588-5F4F-4C19-8F88-768EA2FE0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FAC9E-DEB6-44E8-947E-D5122381F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E115-47F9-4764-978D-1AB009C9B9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510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D3331-AB7B-4C01-8C3F-9DFE293BB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D2A659-A1DF-4F84-9E89-682A4AD08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65F67-C4A7-429F-81A5-9D7A32E89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6803D4-0398-4C5E-B88C-3AA075D763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175F24-27F6-47D8-842C-E722C55C6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ED24BE-712A-4A6A-9155-AFA96E057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3DC7-7044-4C49-A936-FCA2741314D3}" type="datetimeFigureOut">
              <a:rPr lang="en-IN" smtClean="0"/>
              <a:t>05-04-2020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20CEF7-8CF8-49FE-9E98-7D3F8B879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787D0B-CB5C-4D1A-9C47-E147DAA32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E115-47F9-4764-978D-1AB009C9B9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607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AC308-5806-4323-B309-3CC56CDD1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0CCC04-452C-4C97-A16C-1ED6CF2F8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3DC7-7044-4C49-A936-FCA2741314D3}" type="datetimeFigureOut">
              <a:rPr lang="en-IN" smtClean="0"/>
              <a:t>05-04-2020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963524-3931-4D3E-B5A2-B47C7AA5E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A127E3-EC50-4794-972D-C13C0F05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E115-47F9-4764-978D-1AB009C9B9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0474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E86852-FB99-4A69-B40F-83E8F1CD8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3DC7-7044-4C49-A936-FCA2741314D3}" type="datetimeFigureOut">
              <a:rPr lang="en-IN" smtClean="0"/>
              <a:t>05-04-2020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B30153-9189-4956-B518-E2A4126D2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6DB26-BA51-4EF8-9D3D-35C0C297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E115-47F9-4764-978D-1AB009C9B9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7441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D956A-8E7A-42C8-88AF-203800574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4213B-919E-40B0-95C7-8EBAEF04A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F33E6F-BAC4-4C21-91BE-C3DB5F66D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3B112-2A77-4A59-BB2F-036DEC6F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3DC7-7044-4C49-A936-FCA2741314D3}" type="datetimeFigureOut">
              <a:rPr lang="en-IN" smtClean="0"/>
              <a:t>05-04-2020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0B1BE5-F830-4918-9C08-8319A4661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CDBE9F-7997-4AD4-9149-5B52BF050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E115-47F9-4764-978D-1AB009C9B9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3355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74F66-3EA3-4FA5-9AB3-5A7007318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8C73E0-96C6-477B-B8D4-DB06632522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E27C5-7BCF-4566-935D-E0937DF2D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7DDE7-E92A-48A1-AB36-7C2D515B8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3DC7-7044-4C49-A936-FCA2741314D3}" type="datetimeFigureOut">
              <a:rPr lang="en-IN" smtClean="0"/>
              <a:t>05-04-2020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F7718B-5DC4-4F96-9DC2-AF8BF813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69E54-AD90-49C6-BE12-E9389B503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E115-47F9-4764-978D-1AB009C9B9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338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F9EF08-E692-45B3-B078-F9BDC8F4C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8CDCB-D64D-42F0-A0A2-12BB461C7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EEDF5-3143-4AB5-A0AF-6956426C0E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23DC7-7044-4C49-A936-FCA2741314D3}" type="datetimeFigureOut">
              <a:rPr lang="en-IN" smtClean="0"/>
              <a:t>05-04-2020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9B65D-A5F8-43E1-93A2-F2BC5E7D2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F49AF-0260-49A3-97F9-13813D1B7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4E115-47F9-4764-978D-1AB009C9B9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100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214AE0-D0E8-48B0-AF5E-067722B9F5DA}"/>
              </a:ext>
            </a:extLst>
          </p:cNvPr>
          <p:cNvSpPr/>
          <p:nvPr/>
        </p:nvSpPr>
        <p:spPr>
          <a:xfrm>
            <a:off x="1963711" y="2278506"/>
            <a:ext cx="798975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5400" b="1" i="0" dirty="0">
                <a:solidFill>
                  <a:srgbClr val="21242C"/>
                </a:solidFill>
                <a:effectLst/>
                <a:latin typeface="Lato"/>
              </a:rPr>
              <a:t>          </a:t>
            </a:r>
            <a:r>
              <a:rPr lang="en-IN" sz="8000" b="1" i="0" dirty="0">
                <a:solidFill>
                  <a:srgbClr val="FF0000"/>
                </a:solidFill>
                <a:effectLst/>
                <a:latin typeface="Lato"/>
              </a:rPr>
              <a:t>Glycolysis</a:t>
            </a:r>
          </a:p>
          <a:p>
            <a:pPr fontAlgn="base"/>
            <a:endParaRPr lang="en-IN" sz="8000" b="1" i="0" dirty="0">
              <a:solidFill>
                <a:schemeClr val="accent1">
                  <a:lumMod val="50000"/>
                </a:schemeClr>
              </a:solidFill>
              <a:effectLst/>
              <a:latin typeface="Lato"/>
            </a:endParaRPr>
          </a:p>
          <a:p>
            <a:pPr algn="r" fontAlgn="base"/>
            <a:r>
              <a:rPr lang="en-IN" sz="2400" b="1" dirty="0">
                <a:solidFill>
                  <a:srgbClr val="00B050"/>
                </a:solidFill>
                <a:latin typeface="Lato"/>
              </a:rPr>
              <a:t>Presented by </a:t>
            </a:r>
          </a:p>
          <a:p>
            <a:pPr algn="r" fontAlgn="base"/>
            <a:r>
              <a:rPr lang="en-IN" sz="2400" b="1" dirty="0" err="1">
                <a:solidFill>
                  <a:schemeClr val="accent1">
                    <a:lumMod val="50000"/>
                  </a:schemeClr>
                </a:solidFill>
                <a:latin typeface="Lato"/>
              </a:rPr>
              <a:t>Dr.</a:t>
            </a:r>
            <a:r>
              <a:rPr lang="en-IN" sz="2400" b="1" dirty="0">
                <a:solidFill>
                  <a:schemeClr val="accent1">
                    <a:lumMod val="50000"/>
                  </a:schemeClr>
                </a:solidFill>
                <a:latin typeface="Lato"/>
              </a:rPr>
              <a:t> Madhu Kumari Gupta</a:t>
            </a:r>
          </a:p>
          <a:p>
            <a:pPr algn="r" fontAlgn="base"/>
            <a:r>
              <a:rPr lang="en-IN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Lato"/>
              </a:rPr>
              <a:t>Assistant </a:t>
            </a:r>
            <a:r>
              <a:rPr lang="en-IN" sz="2400" b="1" dirty="0">
                <a:solidFill>
                  <a:schemeClr val="accent1">
                    <a:lumMod val="50000"/>
                  </a:schemeClr>
                </a:solidFill>
                <a:latin typeface="Lato"/>
              </a:rPr>
              <a:t>Professor</a:t>
            </a:r>
          </a:p>
          <a:p>
            <a:pPr algn="r" fontAlgn="base"/>
            <a:r>
              <a:rPr lang="en-IN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Lato"/>
              </a:rPr>
              <a:t>Dept. of Chemistry</a:t>
            </a:r>
          </a:p>
          <a:p>
            <a:pPr algn="r" fontAlgn="base"/>
            <a:r>
              <a:rPr lang="en-IN" sz="2400" b="1" dirty="0">
                <a:solidFill>
                  <a:schemeClr val="accent1">
                    <a:lumMod val="50000"/>
                  </a:schemeClr>
                </a:solidFill>
                <a:latin typeface="Lato"/>
              </a:rPr>
              <a:t>MMC, PU</a:t>
            </a:r>
            <a:endParaRPr lang="en-IN" sz="2400" b="1" i="0" dirty="0">
              <a:solidFill>
                <a:schemeClr val="accent1">
                  <a:lumMod val="50000"/>
                </a:schemeClr>
              </a:solidFill>
              <a:effectLst/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60299006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5D2F53-7C40-4E6D-B8E3-8D2DE7296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96" y="719528"/>
            <a:ext cx="11714106" cy="491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60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A28D53-A7F7-4BB5-8FE9-8186342B7EDA}"/>
              </a:ext>
            </a:extLst>
          </p:cNvPr>
          <p:cNvSpPr/>
          <p:nvPr/>
        </p:nvSpPr>
        <p:spPr>
          <a:xfrm>
            <a:off x="599607" y="764498"/>
            <a:ext cx="1070297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IN" sz="2400" b="1" i="0" dirty="0">
                <a:solidFill>
                  <a:srgbClr val="21242C"/>
                </a:solidFill>
                <a:effectLst/>
                <a:latin typeface="inherit"/>
              </a:rPr>
              <a:t>Step 6.</a:t>
            </a:r>
            <a:r>
              <a:rPr lang="en-IN" sz="2400" b="0" i="0" dirty="0">
                <a:solidFill>
                  <a:srgbClr val="21242C"/>
                </a:solidFill>
                <a:effectLst/>
                <a:latin typeface="inherit"/>
              </a:rPr>
              <a:t> Two half reactions occur simultaneously: 1) Glyceraldehyde-3-phosphate (one of the three-carbon sugars formed in the initial phase) is oxidized, and </a:t>
            </a:r>
            <a:r>
              <a:rPr lang="en-IN" sz="2400" b="0" i="0" dirty="0">
                <a:solidFill>
                  <a:srgbClr val="21242C"/>
                </a:solidFill>
                <a:effectLst/>
                <a:latin typeface="KaTeX_Main"/>
              </a:rPr>
              <a:t>NAD</a:t>
            </a:r>
            <a:r>
              <a:rPr lang="en-IN" sz="2400" b="0" i="0" baseline="30000" dirty="0">
                <a:solidFill>
                  <a:srgbClr val="21242C"/>
                </a:solidFill>
                <a:effectLst/>
                <a:latin typeface="KaTeX_Main"/>
              </a:rPr>
              <a:t>+</a:t>
            </a:r>
            <a:r>
              <a:rPr lang="en-IN" sz="2400" dirty="0">
                <a:solidFill>
                  <a:srgbClr val="21242C"/>
                </a:solidFill>
                <a:latin typeface="inherit"/>
              </a:rPr>
              <a:t> </a:t>
            </a:r>
            <a:r>
              <a:rPr lang="en-IN" sz="2400" b="0" i="0" dirty="0">
                <a:solidFill>
                  <a:srgbClr val="21242C"/>
                </a:solidFill>
                <a:effectLst/>
                <a:latin typeface="inherit"/>
              </a:rPr>
              <a:t>is reduced to </a:t>
            </a:r>
            <a:r>
              <a:rPr lang="en-IN" sz="2400" b="0" i="0" dirty="0">
                <a:solidFill>
                  <a:srgbClr val="21242C"/>
                </a:solidFill>
                <a:effectLst/>
                <a:latin typeface="KaTeX_Main"/>
              </a:rPr>
              <a:t>NADH </a:t>
            </a:r>
            <a:r>
              <a:rPr lang="en-IN" sz="2400" b="0" i="0" dirty="0">
                <a:solidFill>
                  <a:srgbClr val="21242C"/>
                </a:solidFill>
                <a:effectLst/>
                <a:latin typeface="inherit"/>
              </a:rPr>
              <a:t>and H</a:t>
            </a:r>
            <a:r>
              <a:rPr lang="en-IN" sz="2400" b="0" i="0" baseline="30000" dirty="0">
                <a:solidFill>
                  <a:srgbClr val="21242C"/>
                </a:solidFill>
                <a:effectLst/>
                <a:latin typeface="inherit"/>
              </a:rPr>
              <a:t>+</a:t>
            </a:r>
            <a:r>
              <a:rPr lang="en-IN" sz="2400" b="0" i="0" dirty="0">
                <a:solidFill>
                  <a:srgbClr val="21242C"/>
                </a:solidFill>
                <a:effectLst/>
                <a:latin typeface="inherit"/>
              </a:rPr>
              <a:t>. The overall reaction is exergonic, releasing energy that is then used to phosphorylate the molecule, forming 1,3-bisphosphoglycerate.</a:t>
            </a:r>
          </a:p>
          <a:p>
            <a:pPr algn="just" fontAlgn="base"/>
            <a:endParaRPr lang="en-IN" sz="2400" b="0" i="0" dirty="0">
              <a:solidFill>
                <a:srgbClr val="21242C"/>
              </a:solidFill>
              <a:effectLst/>
              <a:latin typeface="inherit"/>
            </a:endParaRPr>
          </a:p>
          <a:p>
            <a:pPr algn="just" fontAlgn="base"/>
            <a:r>
              <a:rPr lang="en-IN" sz="2400" b="1" i="0" dirty="0">
                <a:solidFill>
                  <a:srgbClr val="21242C"/>
                </a:solidFill>
                <a:effectLst/>
                <a:latin typeface="inherit"/>
              </a:rPr>
              <a:t>Step 7.</a:t>
            </a:r>
            <a:r>
              <a:rPr lang="en-IN" sz="2400" b="0" i="0" dirty="0">
                <a:solidFill>
                  <a:srgbClr val="21242C"/>
                </a:solidFill>
                <a:effectLst/>
                <a:latin typeface="inherit"/>
              </a:rPr>
              <a:t> 1,3-bisphosphoglycerate donates one of its phosphate groups to </a:t>
            </a:r>
            <a:r>
              <a:rPr lang="en-IN" sz="2400" b="0" i="0" dirty="0">
                <a:solidFill>
                  <a:srgbClr val="21242C"/>
                </a:solidFill>
                <a:effectLst/>
                <a:latin typeface="KaTeX_Main"/>
              </a:rPr>
              <a:t>ADP</a:t>
            </a:r>
            <a:r>
              <a:rPr lang="en-IN" sz="2400" b="0" i="0" dirty="0">
                <a:solidFill>
                  <a:srgbClr val="21242C"/>
                </a:solidFill>
                <a:effectLst/>
                <a:latin typeface="inherit"/>
              </a:rPr>
              <a:t>, making a molecule of </a:t>
            </a:r>
            <a:r>
              <a:rPr lang="en-IN" sz="2400" b="0" i="0" dirty="0">
                <a:solidFill>
                  <a:srgbClr val="21242C"/>
                </a:solidFill>
                <a:effectLst/>
                <a:latin typeface="KaTeX_Main"/>
              </a:rPr>
              <a:t>ATP </a:t>
            </a:r>
            <a:r>
              <a:rPr lang="en-IN" sz="2400" b="0" i="0" dirty="0">
                <a:solidFill>
                  <a:srgbClr val="21242C"/>
                </a:solidFill>
                <a:effectLst/>
                <a:latin typeface="inherit"/>
              </a:rPr>
              <a:t>start  and turning into 3-phosphoglycerate in the process.</a:t>
            </a:r>
          </a:p>
          <a:p>
            <a:pPr algn="just" fontAlgn="base"/>
            <a:endParaRPr lang="en-IN" sz="2400" b="0" i="0" dirty="0">
              <a:solidFill>
                <a:srgbClr val="21242C"/>
              </a:solidFill>
              <a:effectLst/>
              <a:latin typeface="inherit"/>
            </a:endParaRPr>
          </a:p>
          <a:p>
            <a:pPr algn="just" fontAlgn="base"/>
            <a:r>
              <a:rPr lang="en-IN" sz="2400" b="1" i="0" dirty="0">
                <a:solidFill>
                  <a:srgbClr val="21242C"/>
                </a:solidFill>
                <a:effectLst/>
                <a:latin typeface="inherit"/>
              </a:rPr>
              <a:t>Step 8.</a:t>
            </a:r>
            <a:r>
              <a:rPr lang="en-IN" sz="2400" b="0" i="0" dirty="0">
                <a:solidFill>
                  <a:srgbClr val="21242C"/>
                </a:solidFill>
                <a:effectLst/>
                <a:latin typeface="inherit"/>
              </a:rPr>
              <a:t> 3-phosphoglycerate is converted into its isomer, 2-phosphoglycerate.</a:t>
            </a:r>
          </a:p>
          <a:p>
            <a:pPr algn="just" fontAlgn="base"/>
            <a:endParaRPr lang="en-IN" sz="2400" dirty="0">
              <a:solidFill>
                <a:srgbClr val="21242C"/>
              </a:solidFill>
              <a:latin typeface="inherit"/>
            </a:endParaRPr>
          </a:p>
          <a:p>
            <a:pPr algn="just" fontAlgn="base"/>
            <a:r>
              <a:rPr lang="en-IN" sz="2400" b="1" dirty="0"/>
              <a:t>Step 9.</a:t>
            </a:r>
            <a:r>
              <a:rPr lang="en-IN" sz="2400" dirty="0"/>
              <a:t> 2-phosphoglycerate loses a molecule of water, becoming phospho-</a:t>
            </a:r>
            <a:r>
              <a:rPr lang="en-IN" sz="2400" dirty="0" err="1"/>
              <a:t>enolpyruvate</a:t>
            </a:r>
            <a:r>
              <a:rPr lang="en-IN" sz="2400" dirty="0"/>
              <a:t> PEP.  PEP is an unstable molecule, poised to lose its phosphate group in the final step of glycolysis.</a:t>
            </a:r>
          </a:p>
          <a:p>
            <a:pPr algn="just" fontAlgn="base"/>
            <a:endParaRPr lang="en-IN" sz="2400" b="0" i="0" dirty="0">
              <a:solidFill>
                <a:srgbClr val="21242C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4192954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551D79-AF29-4180-B867-526A0445BC24}"/>
              </a:ext>
            </a:extLst>
          </p:cNvPr>
          <p:cNvSpPr/>
          <p:nvPr/>
        </p:nvSpPr>
        <p:spPr>
          <a:xfrm>
            <a:off x="1021829" y="1937240"/>
            <a:ext cx="101483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IN" sz="2400" b="1" dirty="0"/>
              <a:t>Step 10.</a:t>
            </a:r>
            <a:r>
              <a:rPr lang="en-IN" sz="2400" dirty="0"/>
              <a:t> PEP readily donates its phosphate group to ADP , making a second molecule of ATP. As it loses its phosphate, PEP is converted to pyruvate, the end product of glycolysis.</a:t>
            </a:r>
          </a:p>
        </p:txBody>
      </p:sp>
    </p:spTree>
    <p:extLst>
      <p:ext uri="{BB962C8B-B14F-4D97-AF65-F5344CB8AC3E}">
        <p14:creationId xmlns:p14="http://schemas.microsoft.com/office/powerpoint/2010/main" val="3476557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C87375-3291-4DBF-A5FB-387C513BE011}"/>
              </a:ext>
            </a:extLst>
          </p:cNvPr>
          <p:cNvSpPr/>
          <p:nvPr/>
        </p:nvSpPr>
        <p:spPr>
          <a:xfrm>
            <a:off x="1049313" y="565321"/>
            <a:ext cx="1058305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2400" b="0" i="0" dirty="0">
                <a:solidFill>
                  <a:srgbClr val="444444"/>
                </a:solidFill>
                <a:effectLst/>
                <a:latin typeface="Lato"/>
              </a:rPr>
              <a:t>Greek word- </a:t>
            </a:r>
            <a:r>
              <a:rPr lang="en-IN" sz="2400" b="0" i="0" dirty="0" err="1">
                <a:solidFill>
                  <a:srgbClr val="444444"/>
                </a:solidFill>
                <a:effectLst/>
                <a:latin typeface="Lato"/>
              </a:rPr>
              <a:t>glycos</a:t>
            </a:r>
            <a:r>
              <a:rPr lang="en-IN" sz="2400" b="0" i="0" dirty="0">
                <a:solidFill>
                  <a:srgbClr val="444444"/>
                </a:solidFill>
                <a:effectLst/>
                <a:latin typeface="Lato"/>
              </a:rPr>
              <a:t> meaning sweet/sugar and lysis meaning dissolution</a:t>
            </a:r>
          </a:p>
          <a:p>
            <a:pPr algn="just"/>
            <a:endParaRPr lang="en-IN" sz="2400" b="0" i="0" dirty="0">
              <a:solidFill>
                <a:srgbClr val="444444"/>
              </a:solidFill>
              <a:effectLst/>
              <a:latin typeface="Lato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2400" b="0" i="0" dirty="0">
                <a:solidFill>
                  <a:srgbClr val="444444"/>
                </a:solidFill>
                <a:effectLst/>
                <a:latin typeface="Lato"/>
              </a:rPr>
              <a:t>Glycolysis is the first step in the breakdown of glucose to extract energy for cellular metabolism. Glycolysis consists of an energy-requiring phase followed by an energy-releasing phase.</a:t>
            </a:r>
          </a:p>
          <a:p>
            <a:pPr algn="just"/>
            <a:endParaRPr lang="en-IN" sz="2400" b="0" i="0" dirty="0">
              <a:solidFill>
                <a:srgbClr val="444444"/>
              </a:solidFill>
              <a:effectLst/>
              <a:latin typeface="Lato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rgbClr val="444444"/>
                </a:solidFill>
                <a:latin typeface="Lato"/>
              </a:rPr>
              <a:t>Glycolysis is a series of reactions that extract energy from glucose by splitting it into two three-carbon molecules called pyruvates.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IN" sz="2400" dirty="0">
              <a:solidFill>
                <a:srgbClr val="444444"/>
              </a:solidFill>
              <a:latin typeface="Lato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rgbClr val="444444"/>
                </a:solidFill>
                <a:latin typeface="Lato"/>
              </a:rPr>
              <a:t>Sequence of reactions converting glucose/ glycogen to pyruvate/lactate with production of ATP.</a:t>
            </a:r>
          </a:p>
          <a:p>
            <a:pPr algn="just"/>
            <a:endParaRPr lang="en-IN" sz="2400" dirty="0">
              <a:solidFill>
                <a:srgbClr val="444444"/>
              </a:solidFill>
              <a:latin typeface="Lato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rgbClr val="444444"/>
                </a:solidFill>
                <a:latin typeface="Lato"/>
              </a:rPr>
              <a:t>Embden-Meyerhof pathway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IN" sz="2400" dirty="0">
              <a:solidFill>
                <a:srgbClr val="444444"/>
              </a:solidFill>
              <a:latin typeface="Lato"/>
            </a:endParaRPr>
          </a:p>
          <a:p>
            <a:pPr algn="just"/>
            <a:endParaRPr lang="en-IN" sz="3200" dirty="0">
              <a:solidFill>
                <a:srgbClr val="444444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38043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852296-F43D-4E32-AD8A-A6B36EC32980}"/>
              </a:ext>
            </a:extLst>
          </p:cNvPr>
          <p:cNvSpPr/>
          <p:nvPr/>
        </p:nvSpPr>
        <p:spPr>
          <a:xfrm>
            <a:off x="689547" y="951477"/>
            <a:ext cx="1089785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2400" b="0" i="0" dirty="0">
                <a:solidFill>
                  <a:srgbClr val="21242C"/>
                </a:solidFill>
                <a:effectLst/>
                <a:latin typeface="Lato"/>
              </a:rPr>
              <a:t>In organisms that perform cellular respiration, glycolysis is the first stage of this process. However, glycolysis doesn’t require oxygen, and many anaerobic organisms—organisms that do not use oxygen—also </a:t>
            </a:r>
            <a:r>
              <a:rPr lang="en-IN" sz="2400" dirty="0">
                <a:solidFill>
                  <a:srgbClr val="21242C"/>
                </a:solidFill>
                <a:latin typeface="Lato"/>
              </a:rPr>
              <a:t>have this pathway.</a:t>
            </a:r>
          </a:p>
          <a:p>
            <a:pPr algn="just"/>
            <a:endParaRPr lang="en-IN" sz="2400" dirty="0">
              <a:solidFill>
                <a:srgbClr val="21242C"/>
              </a:solidFill>
              <a:latin typeface="Lato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rgbClr val="21242C"/>
                </a:solidFill>
                <a:latin typeface="Lato"/>
              </a:rPr>
              <a:t>Glycolysis takes place in the cytosol of a cell, and it can be broken down into three main phases: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N" sz="2400" dirty="0"/>
              <a:t>         energy-requiring phase,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N" sz="2400" dirty="0"/>
              <a:t>         splitting phase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N" sz="2400" dirty="0"/>
              <a:t>       energy-releasing phase, </a:t>
            </a:r>
            <a:endParaRPr lang="en-IN" sz="2400" dirty="0">
              <a:solidFill>
                <a:srgbClr val="21242C"/>
              </a:solidFill>
              <a:latin typeface="Lato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IN" sz="2400" dirty="0">
              <a:solidFill>
                <a:srgbClr val="21242C"/>
              </a:solidFill>
              <a:latin typeface="Lato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rgbClr val="21242C"/>
                </a:solidFill>
                <a:latin typeface="Lato"/>
              </a:rPr>
              <a:t>  Reversal of glycolysis along with the alternate arrangement at the irreversible steps will result in the synthesis of glucose (Gluconeogenesis)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191023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874909-823E-466E-87CB-97E33A656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89" y="194871"/>
            <a:ext cx="10583055" cy="6632065"/>
          </a:xfrm>
          <a:prstGeom prst="rect">
            <a:avLst/>
          </a:prstGeom>
          <a:effectLst>
            <a:glow rad="1016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53902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1E521F-7906-4BAC-A811-17DCDC1A6F97}"/>
              </a:ext>
            </a:extLst>
          </p:cNvPr>
          <p:cNvSpPr/>
          <p:nvPr/>
        </p:nvSpPr>
        <p:spPr>
          <a:xfrm>
            <a:off x="579619" y="708685"/>
            <a:ext cx="1103276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rgbClr val="FF0000"/>
                </a:solidFill>
                <a:latin typeface="Lato"/>
              </a:rPr>
              <a:t>Energy-requiring phase- </a:t>
            </a:r>
            <a:r>
              <a:rPr lang="en-IN" sz="2400" dirty="0">
                <a:solidFill>
                  <a:srgbClr val="21242C"/>
                </a:solidFill>
                <a:latin typeface="Lato"/>
              </a:rPr>
              <a:t>In this phase, the starting molecule of glucose gets rearranged, and two phosphate groups are attached to it. The phosphate groups make the modified sugar—now called fructose-1,6-bisphosphate—unstable, allowing it to split in half and form two phosphate-bearing three-carbon sugars. Because the phosphates used in these steps come from ATP, 2 ATP molecules get used up.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IN" sz="2400" dirty="0">
              <a:solidFill>
                <a:srgbClr val="21242C"/>
              </a:solidFill>
              <a:latin typeface="Lato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rgbClr val="FF0000"/>
                </a:solidFill>
                <a:latin typeface="Lato"/>
              </a:rPr>
              <a:t>Splitting phase- </a:t>
            </a:r>
            <a:r>
              <a:rPr lang="en-IN" sz="2400" dirty="0">
                <a:solidFill>
                  <a:srgbClr val="21242C"/>
                </a:solidFill>
                <a:latin typeface="Lato"/>
              </a:rPr>
              <a:t>In this step, fructose – 1,6-diphosphate get dissociated to get glyceraldehyde-3-phosphate and dihydroxyacetone phosphate</a:t>
            </a:r>
          </a:p>
          <a:p>
            <a:pPr algn="just"/>
            <a:endParaRPr lang="en-IN" sz="2400" dirty="0">
              <a:solidFill>
                <a:srgbClr val="FF0000"/>
              </a:solidFill>
              <a:latin typeface="Lato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rgbClr val="FF0000"/>
                </a:solidFill>
                <a:latin typeface="Lato"/>
              </a:rPr>
              <a:t>Energy-releasing phase </a:t>
            </a:r>
            <a:r>
              <a:rPr lang="en-IN" sz="2400" dirty="0">
                <a:solidFill>
                  <a:srgbClr val="21242C"/>
                </a:solidFill>
                <a:latin typeface="Lato"/>
              </a:rPr>
              <a:t>- In this phase, each three-carbon sugar is converted into another three-carbon molecule, pyruvate, through a series of reactions. In these reactions, two ATP molecules and one  NADH molecule are made. Because this phase takes place twice, once for each of the two three-carbon sugars, it makes four ATP and two NADH overall</a:t>
            </a:r>
            <a:r>
              <a:rPr lang="en-IN" sz="2400" b="0" i="0" dirty="0">
                <a:solidFill>
                  <a:srgbClr val="21242C"/>
                </a:solidFill>
                <a:effectLst/>
                <a:latin typeface="Lato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IN" sz="2400" dirty="0">
              <a:solidFill>
                <a:srgbClr val="21242C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061982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A512C5-364C-4299-B9C4-3FB75FF31540}"/>
              </a:ext>
            </a:extLst>
          </p:cNvPr>
          <p:cNvSpPr/>
          <p:nvPr/>
        </p:nvSpPr>
        <p:spPr>
          <a:xfrm>
            <a:off x="584617" y="712273"/>
            <a:ext cx="1101777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rgbClr val="21242C"/>
                </a:solidFill>
                <a:latin typeface="Lato"/>
              </a:rPr>
              <a:t>Overall, glycolysis converts one six-carbon molecule of glucose into two three-carbon molecules of pyruvate. The net products of this process are two molecules of ATP and two molecules of NADH.</a:t>
            </a:r>
          </a:p>
          <a:p>
            <a:pPr algn="just"/>
            <a:endParaRPr lang="en-IN" sz="2400" dirty="0">
              <a:solidFill>
                <a:srgbClr val="21242C"/>
              </a:solidFill>
              <a:latin typeface="Lato"/>
            </a:endParaRPr>
          </a:p>
          <a:p>
            <a:pPr algn="just"/>
            <a:endParaRPr lang="en-IN" sz="2400" dirty="0">
              <a:solidFill>
                <a:srgbClr val="21242C"/>
              </a:solidFill>
              <a:latin typeface="Lato"/>
            </a:endParaRPr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85463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26AF33F-DE7D-45BA-BAC7-2641C6AD0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902" y="509666"/>
            <a:ext cx="11737298" cy="589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36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E79580-4B12-4C79-9A80-716999CF6DF5}"/>
              </a:ext>
            </a:extLst>
          </p:cNvPr>
          <p:cNvSpPr/>
          <p:nvPr/>
        </p:nvSpPr>
        <p:spPr>
          <a:xfrm>
            <a:off x="929390" y="842958"/>
            <a:ext cx="1068798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b="1" i="0" dirty="0">
                <a:solidFill>
                  <a:srgbClr val="21242C"/>
                </a:solidFill>
                <a:effectLst/>
                <a:latin typeface="Lato"/>
              </a:rPr>
              <a:t>Step 1.</a:t>
            </a:r>
            <a:r>
              <a:rPr lang="en-IN" sz="2400" b="0" i="0" dirty="0">
                <a:solidFill>
                  <a:srgbClr val="21242C"/>
                </a:solidFill>
                <a:effectLst/>
                <a:latin typeface="Lato"/>
              </a:rPr>
              <a:t> A phosphate group is transferred from </a:t>
            </a:r>
            <a:r>
              <a:rPr lang="en-IN" sz="2400" b="0" i="0" dirty="0">
                <a:solidFill>
                  <a:srgbClr val="21242C"/>
                </a:solidFill>
                <a:effectLst/>
                <a:latin typeface="KaTeX_Main"/>
              </a:rPr>
              <a:t>{ATP </a:t>
            </a:r>
            <a:r>
              <a:rPr lang="en-IN" sz="2400" b="0" i="0" dirty="0">
                <a:solidFill>
                  <a:srgbClr val="21242C"/>
                </a:solidFill>
                <a:effectLst/>
                <a:latin typeface="Lato"/>
              </a:rPr>
              <a:t>to glucose, making glucose-6-phosphate. Glucose-6-phosphate is more reactive than glucose, and the addition of the phosphate also traps glucose inside the cell since </a:t>
            </a:r>
            <a:r>
              <a:rPr lang="en-IN" sz="2400" dirty="0">
                <a:solidFill>
                  <a:srgbClr val="21242C"/>
                </a:solidFill>
                <a:latin typeface="Lato"/>
              </a:rPr>
              <a:t>glucose with a phosphate can’t readily cross the membrane.</a:t>
            </a:r>
          </a:p>
          <a:p>
            <a:pPr algn="just"/>
            <a:endParaRPr lang="en-IN" sz="2400" dirty="0">
              <a:solidFill>
                <a:srgbClr val="21242C"/>
              </a:solidFill>
              <a:latin typeface="Lato"/>
            </a:endParaRPr>
          </a:p>
          <a:p>
            <a:pPr algn="just"/>
            <a:r>
              <a:rPr lang="en-IN" sz="2400" b="1" dirty="0">
                <a:solidFill>
                  <a:srgbClr val="21242C"/>
                </a:solidFill>
                <a:latin typeface="Lato"/>
              </a:rPr>
              <a:t>Step 2. </a:t>
            </a:r>
            <a:r>
              <a:rPr lang="en-IN" sz="2400" dirty="0">
                <a:solidFill>
                  <a:srgbClr val="21242C"/>
                </a:solidFill>
                <a:latin typeface="Lato"/>
              </a:rPr>
              <a:t>Glucose-6-phosphate is converted into its isomer, fructose-6-phosphate.</a:t>
            </a:r>
          </a:p>
          <a:p>
            <a:pPr algn="just"/>
            <a:endParaRPr lang="en-IN" sz="2400" dirty="0">
              <a:solidFill>
                <a:srgbClr val="21242C"/>
              </a:solidFill>
              <a:latin typeface="Lato"/>
            </a:endParaRPr>
          </a:p>
          <a:p>
            <a:pPr algn="just"/>
            <a:r>
              <a:rPr lang="en-IN" sz="2400" b="1" dirty="0">
                <a:solidFill>
                  <a:srgbClr val="21242C"/>
                </a:solidFill>
                <a:latin typeface="Lato"/>
              </a:rPr>
              <a:t>Step 3</a:t>
            </a:r>
            <a:r>
              <a:rPr lang="en-IN" sz="2400" dirty="0">
                <a:solidFill>
                  <a:srgbClr val="21242C"/>
                </a:solidFill>
                <a:latin typeface="Lato"/>
              </a:rPr>
              <a:t>. A phosphate group is transferred from ATP to fructose-6-phosphate, producing fructose-1,6-bisphosphate. This step is </a:t>
            </a:r>
            <a:r>
              <a:rPr lang="en-IN" sz="2400" dirty="0" err="1">
                <a:solidFill>
                  <a:srgbClr val="21242C"/>
                </a:solidFill>
                <a:latin typeface="Lato"/>
              </a:rPr>
              <a:t>catalyzed</a:t>
            </a:r>
            <a:r>
              <a:rPr lang="en-IN" sz="2400" dirty="0">
                <a:solidFill>
                  <a:srgbClr val="21242C"/>
                </a:solidFill>
                <a:latin typeface="Lato"/>
              </a:rPr>
              <a:t> by the enzyme phosphofructokinase, which can be regulated to speed up or slow down the glycolysis pathway.</a:t>
            </a:r>
          </a:p>
          <a:p>
            <a:endParaRPr lang="en-IN" dirty="0">
              <a:solidFill>
                <a:srgbClr val="21242C"/>
              </a:solidFill>
              <a:latin typeface="Lato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44970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E3273E-AF9B-4336-B084-9E7BA77F2E66}"/>
              </a:ext>
            </a:extLst>
          </p:cNvPr>
          <p:cNvSpPr/>
          <p:nvPr/>
        </p:nvSpPr>
        <p:spPr>
          <a:xfrm>
            <a:off x="629586" y="738027"/>
            <a:ext cx="105830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b="1" i="0" dirty="0">
                <a:solidFill>
                  <a:srgbClr val="21242C"/>
                </a:solidFill>
                <a:effectLst/>
                <a:latin typeface="Lato"/>
              </a:rPr>
              <a:t>Step 4.</a:t>
            </a:r>
            <a:r>
              <a:rPr lang="en-IN" sz="2400" b="0" i="0" dirty="0">
                <a:solidFill>
                  <a:srgbClr val="21242C"/>
                </a:solidFill>
                <a:effectLst/>
                <a:latin typeface="Lato"/>
              </a:rPr>
              <a:t> Fructose-1,6-bisphosphate splits to form two three-carbon sugars: dihydroxyacetone phosphate </a:t>
            </a:r>
            <a:r>
              <a:rPr lang="en-IN" sz="2400" b="0" i="0" dirty="0">
                <a:solidFill>
                  <a:srgbClr val="21242C"/>
                </a:solidFill>
                <a:effectLst/>
                <a:latin typeface="KaTeX_Main"/>
              </a:rPr>
              <a:t>DHAP</a:t>
            </a:r>
            <a:r>
              <a:rPr lang="en-IN" sz="2400" b="0" i="0" dirty="0">
                <a:solidFill>
                  <a:srgbClr val="21242C"/>
                </a:solidFill>
                <a:effectLst/>
                <a:latin typeface="Lato"/>
              </a:rPr>
              <a:t> and glyceraldehyde-3-phosphate. They are isomers of each other, but only one—glyceraldehyde-3-phosphate—can directly continue through the next steps of glycolysis.</a:t>
            </a:r>
          </a:p>
          <a:p>
            <a:pPr algn="just"/>
            <a:endParaRPr lang="en-IN" sz="2400" b="0" i="0" dirty="0">
              <a:solidFill>
                <a:srgbClr val="21242C"/>
              </a:solidFill>
              <a:effectLst/>
              <a:latin typeface="Lato"/>
            </a:endParaRPr>
          </a:p>
          <a:p>
            <a:pPr algn="just"/>
            <a:r>
              <a:rPr lang="en-IN" sz="2400" b="1" dirty="0">
                <a:solidFill>
                  <a:srgbClr val="21242C"/>
                </a:solidFill>
                <a:latin typeface="Lato"/>
              </a:rPr>
              <a:t>Step 5. </a:t>
            </a:r>
            <a:r>
              <a:rPr lang="en-IN" sz="2400" dirty="0">
                <a:solidFill>
                  <a:srgbClr val="21242C"/>
                </a:solidFill>
                <a:latin typeface="Lato"/>
              </a:rPr>
              <a:t>DHAP is converted into glyceraldehyde-3-phosphate. The two molecules exist in equilibrium, but the equilibrium is “pulled” strongly downward, in the scheme of the diagram above, as glyceraldehyde-3-phosphate is used up. Thus, all of DHAP is eventually converted.</a:t>
            </a:r>
          </a:p>
        </p:txBody>
      </p:sp>
    </p:spTree>
    <p:extLst>
      <p:ext uri="{BB962C8B-B14F-4D97-AF65-F5344CB8AC3E}">
        <p14:creationId xmlns:p14="http://schemas.microsoft.com/office/powerpoint/2010/main" val="2376509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727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inherit</vt:lpstr>
      <vt:lpstr>KaTeX_Main</vt:lpstr>
      <vt:lpstr>Lato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gdlooking4@outlook.com</dc:creator>
  <cp:lastModifiedBy>gdlooking4@outlook.com</cp:lastModifiedBy>
  <cp:revision>27</cp:revision>
  <dcterms:created xsi:type="dcterms:W3CDTF">2020-02-09T09:16:19Z</dcterms:created>
  <dcterms:modified xsi:type="dcterms:W3CDTF">2020-04-05T10:29:47Z</dcterms:modified>
</cp:coreProperties>
</file>