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83" r:id="rId2"/>
    <p:sldId id="281" r:id="rId3"/>
    <p:sldId id="258" r:id="rId4"/>
    <p:sldId id="259" r:id="rId5"/>
    <p:sldId id="261" r:id="rId6"/>
    <p:sldId id="262" r:id="rId7"/>
    <p:sldId id="278" r:id="rId8"/>
    <p:sldId id="264" r:id="rId9"/>
    <p:sldId id="265" r:id="rId10"/>
    <p:sldId id="266" r:id="rId11"/>
    <p:sldId id="267" r:id="rId12"/>
    <p:sldId id="268" r:id="rId13"/>
    <p:sldId id="282" r:id="rId14"/>
    <p:sldId id="269" r:id="rId15"/>
    <p:sldId id="270" r:id="rId16"/>
    <p:sldId id="271" r:id="rId17"/>
    <p:sldId id="277" r:id="rId18"/>
    <p:sldId id="28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0C0C"/>
    <a:srgbClr val="3333FF"/>
    <a:srgbClr val="AC6E14"/>
    <a:srgbClr val="990033"/>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68" autoAdjust="0"/>
    <p:restoredTop sz="94671" autoAdjust="0"/>
  </p:normalViewPr>
  <p:slideViewPr>
    <p:cSldViewPr>
      <p:cViewPr varScale="1">
        <p:scale>
          <a:sx n="69" d="100"/>
          <a:sy n="69" d="100"/>
        </p:scale>
        <p:origin x="-142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CF6992-DAF6-4C4E-B728-42E0CDB419B8}" type="datetimeFigureOut">
              <a:rPr lang="en-US" smtClean="0"/>
              <a:pPr/>
              <a:t>4/5/2020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99A224-7E09-4ADA-A67E-5EA1EC576FEB}" type="slidenum">
              <a:rPr lang="en-US" smtClean="0"/>
              <a:pPr/>
              <a:t>‹#›</a:t>
            </a:fld>
            <a:endParaRPr lang="en-US" dirty="0"/>
          </a:p>
        </p:txBody>
      </p:sp>
    </p:spTree>
    <p:extLst>
      <p:ext uri="{BB962C8B-B14F-4D97-AF65-F5344CB8AC3E}">
        <p14:creationId xmlns="" xmlns:p14="http://schemas.microsoft.com/office/powerpoint/2010/main" val="134474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99A224-7E09-4ADA-A67E-5EA1EC576FEB}" type="slidenum">
              <a:rPr lang="en-US" smtClean="0"/>
              <a:pPr/>
              <a:t>4</a:t>
            </a:fld>
            <a:endParaRPr lang="en-US" dirty="0"/>
          </a:p>
        </p:txBody>
      </p:sp>
    </p:spTree>
    <p:extLst>
      <p:ext uri="{BB962C8B-B14F-4D97-AF65-F5344CB8AC3E}">
        <p14:creationId xmlns="" xmlns:p14="http://schemas.microsoft.com/office/powerpoint/2010/main" val="1247225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99A224-7E09-4ADA-A67E-5EA1EC576FEB}" type="slidenum">
              <a:rPr lang="en-US" smtClean="0"/>
              <a:pPr/>
              <a:t>8</a:t>
            </a:fld>
            <a:endParaRPr lang="en-US" dirty="0"/>
          </a:p>
        </p:txBody>
      </p:sp>
    </p:spTree>
    <p:extLst>
      <p:ext uri="{BB962C8B-B14F-4D97-AF65-F5344CB8AC3E}">
        <p14:creationId xmlns="" xmlns:p14="http://schemas.microsoft.com/office/powerpoint/2010/main" val="2747881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99A224-7E09-4ADA-A67E-5EA1EC576FEB}" type="slidenum">
              <a:rPr lang="en-US" smtClean="0"/>
              <a:pPr/>
              <a:t>13</a:t>
            </a:fld>
            <a:endParaRPr lang="en-US" dirty="0"/>
          </a:p>
        </p:txBody>
      </p:sp>
    </p:spTree>
    <p:extLst>
      <p:ext uri="{BB962C8B-B14F-4D97-AF65-F5344CB8AC3E}">
        <p14:creationId xmlns="" xmlns:p14="http://schemas.microsoft.com/office/powerpoint/2010/main" val="3185169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39C67F-B0D4-4600-B9E9-12C5F2C07BD0}" type="datetimeFigureOut">
              <a:rPr lang="en-US" smtClean="0"/>
              <a:pPr/>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2C89E7-5B87-4523-BA18-341972DB23EF}"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p14:dur="10">
        <p14:rippl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39C67F-B0D4-4600-B9E9-12C5F2C07BD0}" type="datetimeFigureOut">
              <a:rPr lang="en-US" smtClean="0"/>
              <a:pPr/>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2C89E7-5B87-4523-BA18-341972DB23EF}"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p14:dur="10">
        <p14:rippl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C239C67F-B0D4-4600-B9E9-12C5F2C07BD0}" type="datetimeFigureOut">
              <a:rPr lang="en-US" smtClean="0"/>
              <a:pPr/>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2C89E7-5B87-4523-BA18-341972DB23EF}" type="slidenum">
              <a:rPr lang="en-US" smtClean="0"/>
              <a:pPr/>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mc:Choice xmlns="" xmlns:p14="http://schemas.microsoft.com/office/powerpoint/2010/main" Requires="p14">
      <p:transition p14:dur="10">
        <p14:rippl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39C67F-B0D4-4600-B9E9-12C5F2C07BD0}" type="datetimeFigureOut">
              <a:rPr lang="en-US" smtClean="0"/>
              <a:pPr/>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2C89E7-5B87-4523-BA18-341972DB23EF}"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mc:Choice xmlns="" xmlns:p14="http://schemas.microsoft.com/office/powerpoint/2010/main" Requires="p14">
      <p:transition p14:dur="10">
        <p14:rippl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39C67F-B0D4-4600-B9E9-12C5F2C07BD0}" type="datetimeFigureOut">
              <a:rPr lang="en-US" smtClean="0"/>
              <a:pPr/>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2C89E7-5B87-4523-BA18-341972DB23EF}"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p14:dur="10">
        <p14:rippl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C239C67F-B0D4-4600-B9E9-12C5F2C07BD0}" type="datetimeFigureOut">
              <a:rPr lang="en-US" smtClean="0"/>
              <a:pPr/>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2C89E7-5B87-4523-BA18-341972DB23EF}" type="slidenum">
              <a:rPr lang="en-US" smtClean="0"/>
              <a:pPr/>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mc:Choice xmlns="" xmlns:p14="http://schemas.microsoft.com/office/powerpoint/2010/main" Requires="p14">
      <p:transition p14:dur="10">
        <p14:rippl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39C67F-B0D4-4600-B9E9-12C5F2C07BD0}" type="datetimeFigureOut">
              <a:rPr lang="en-US" smtClean="0"/>
              <a:pPr/>
              <a:t>4/5/2020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32C89E7-5B87-4523-BA18-341972DB23EF}"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p14:dur="10">
        <p14:rippl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39C67F-B0D4-4600-B9E9-12C5F2C07BD0}" type="datetimeFigureOut">
              <a:rPr lang="en-US" smtClean="0"/>
              <a:pPr/>
              <a:t>4/5/2020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2C89E7-5B87-4523-BA18-341972DB23EF}"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p14:dur="10">
        <p14:rippl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C239C67F-B0D4-4600-B9E9-12C5F2C07BD0}" type="datetimeFigureOut">
              <a:rPr lang="en-US" smtClean="0"/>
              <a:pPr/>
              <a:t>4/5/2020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2C89E7-5B87-4523-BA18-341972DB23EF}"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p14:dur="10">
        <p14:rippl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C239C67F-B0D4-4600-B9E9-12C5F2C07BD0}" type="datetimeFigureOut">
              <a:rPr lang="en-US" smtClean="0"/>
              <a:pPr/>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2C89E7-5B87-4523-BA18-341972DB23EF}" type="slidenum">
              <a:rPr lang="en-US" smtClean="0"/>
              <a:pPr/>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mc:Choice xmlns="" xmlns:p14="http://schemas.microsoft.com/office/powerpoint/2010/main" Requires="p14">
      <p:transition p14:dur="10">
        <p14:rippl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39C67F-B0D4-4600-B9E9-12C5F2C07BD0}" type="datetimeFigureOut">
              <a:rPr lang="en-US" smtClean="0"/>
              <a:pPr/>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2C89E7-5B87-4523-BA18-341972DB23EF}" type="slidenum">
              <a:rPr lang="en-US" smtClean="0"/>
              <a:pPr/>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cSld>
  <p:clrMapOvr>
    <a:masterClrMapping/>
  </p:clrMapOvr>
  <mc:AlternateContent xmlns:mc="http://schemas.openxmlformats.org/markup-compatibility/2006">
    <mc:Choice xmlns="" xmlns:p14="http://schemas.microsoft.com/office/powerpoint/2010/main" Requires="p14">
      <p:transition p14:dur="10">
        <p14:rippl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 xmlns:a14="http://schemas.microsoft.com/office/drawing/2010/main">
                  <a14:imgLayer r:embed="rId14">
                    <a14:imgEffect>
                      <a14:sharpenSoften amount="25000"/>
                    </a14:imgEffect>
                  </a14:imgLayer>
                </a14:imgProps>
              </a:ext>
            </a:extLst>
          </a:blip>
          <a:srcRect/>
          <a:stretch>
            <a:fillRect t="-6000" r="-1000" b="-10000"/>
          </a:stretch>
        </a:blip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239C67F-B0D4-4600-B9E9-12C5F2C07BD0}" type="datetimeFigureOut">
              <a:rPr lang="en-US" smtClean="0"/>
              <a:pPr/>
              <a:t>4/5/2020</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32C89E7-5B87-4523-BA18-341972DB23EF}" type="slidenum">
              <a:rPr lang="en-US" smtClean="0"/>
              <a:pPr/>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p14:dur="10">
        <p14:ripple/>
      </p:transition>
    </mc:Choice>
    <mc:Fallback>
      <p:transition>
        <p:fade/>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The_History_of_Sir_Charles_Grandison" TargetMode="External"/><Relationship Id="rId3" Type="http://schemas.openxmlformats.org/officeDocument/2006/relationships/image" Target="../media/image10.jpeg"/><Relationship Id="rId7" Type="http://schemas.openxmlformats.org/officeDocument/2006/relationships/hyperlink" Target="https://en.wikipedia.org/wiki/Clarissa"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s://en.wikipedia.org/wiki/Pamela;_or,_Virtue_Rewarded" TargetMode="External"/><Relationship Id="rId11" Type="http://schemas.openxmlformats.org/officeDocument/2006/relationships/hyperlink" Target="https://en.wikipedia.org/wiki/Daily_Gazetteer" TargetMode="External"/><Relationship Id="rId5" Type="http://schemas.openxmlformats.org/officeDocument/2006/relationships/hyperlink" Target="https://en.wikipedia.org/wiki/Epistolary_novel" TargetMode="External"/><Relationship Id="rId10" Type="http://schemas.openxmlformats.org/officeDocument/2006/relationships/hyperlink" Target="https://en.wikipedia.org/wiki/Samuel_Richardson" TargetMode="External"/><Relationship Id="rId4" Type="http://schemas.openxmlformats.org/officeDocument/2006/relationships/hyperlink" Target="https://en.wikipedia.org/wiki/Printer_(publisher)" TargetMode="External"/><Relationship Id="rId9" Type="http://schemas.openxmlformats.org/officeDocument/2006/relationships/hyperlink" Target="https://en.wikipedia.org/wiki/Andrew_Milla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4919472"/>
          </a:xfrm>
        </p:spPr>
        <p:txBody>
          <a:bodyPr>
            <a:normAutofit/>
          </a:bodyPr>
          <a:lstStyle/>
          <a:p>
            <a:r>
              <a:rPr lang="en-US" sz="6600" dirty="0" smtClean="0">
                <a:solidFill>
                  <a:srgbClr val="FFFF00"/>
                </a:solidFill>
                <a:latin typeface="Algerian" pitchFamily="82" charset="0"/>
              </a:rPr>
              <a:t>Augustan Prose</a:t>
            </a:r>
            <a:br>
              <a:rPr lang="en-US" sz="6600" dirty="0" smtClean="0">
                <a:solidFill>
                  <a:srgbClr val="FFFF00"/>
                </a:solidFill>
                <a:latin typeface="Algerian" pitchFamily="82" charset="0"/>
              </a:rPr>
            </a:br>
            <a:r>
              <a:rPr lang="en-US" sz="6600" dirty="0" smtClean="0">
                <a:solidFill>
                  <a:srgbClr val="FFFF00"/>
                </a:solidFill>
              </a:rPr>
              <a:t>-</a:t>
            </a:r>
            <a:r>
              <a:rPr lang="en-US" sz="4000" dirty="0" smtClean="0">
                <a:solidFill>
                  <a:srgbClr val="FFFF00"/>
                </a:solidFill>
              </a:rPr>
              <a:t>Dr. </a:t>
            </a:r>
            <a:r>
              <a:rPr lang="en-US" sz="4000" dirty="0" err="1" smtClean="0">
                <a:solidFill>
                  <a:srgbClr val="FFFF00"/>
                </a:solidFill>
              </a:rPr>
              <a:t>Khushboo</a:t>
            </a:r>
            <a:r>
              <a:rPr lang="en-US" sz="4000" dirty="0" smtClean="0">
                <a:solidFill>
                  <a:srgbClr val="FFFF00"/>
                </a:solidFill>
              </a:rPr>
              <a:t/>
            </a:r>
            <a:br>
              <a:rPr lang="en-US" sz="4000" dirty="0" smtClean="0">
                <a:solidFill>
                  <a:srgbClr val="FFFF00"/>
                </a:solidFill>
              </a:rPr>
            </a:br>
            <a:r>
              <a:rPr lang="en-US" sz="4000" dirty="0" smtClean="0">
                <a:solidFill>
                  <a:srgbClr val="FFFF00"/>
                </a:solidFill>
              </a:rPr>
              <a:t>Assistant Professor</a:t>
            </a:r>
            <a:br>
              <a:rPr lang="en-US" sz="4000" dirty="0" smtClean="0">
                <a:solidFill>
                  <a:srgbClr val="FFFF00"/>
                </a:solidFill>
              </a:rPr>
            </a:br>
            <a:r>
              <a:rPr lang="en-US" sz="4000" dirty="0" err="1" smtClean="0">
                <a:solidFill>
                  <a:srgbClr val="FFFF00"/>
                </a:solidFill>
              </a:rPr>
              <a:t>Magadh</a:t>
            </a:r>
            <a:r>
              <a:rPr lang="en-US" sz="4000" dirty="0" smtClean="0">
                <a:solidFill>
                  <a:srgbClr val="FFFF00"/>
                </a:solidFill>
              </a:rPr>
              <a:t> </a:t>
            </a:r>
            <a:r>
              <a:rPr lang="en-US" sz="4000" dirty="0" err="1" smtClean="0">
                <a:solidFill>
                  <a:srgbClr val="FFFF00"/>
                </a:solidFill>
              </a:rPr>
              <a:t>Mahila</a:t>
            </a:r>
            <a:r>
              <a:rPr lang="en-US" sz="4000" dirty="0" smtClean="0">
                <a:solidFill>
                  <a:srgbClr val="FFFF00"/>
                </a:solidFill>
              </a:rPr>
              <a:t> College</a:t>
            </a:r>
            <a:endParaRPr lang="en-US" sz="4000" dirty="0">
              <a:solidFill>
                <a:srgbClr val="FFFF00"/>
              </a:solidFill>
            </a:endParaRPr>
          </a:p>
        </p:txBody>
      </p:sp>
    </p:spTree>
  </p:cSld>
  <p:clrMapOvr>
    <a:masterClrMapping/>
  </p:clrMapOvr>
  <mc:AlternateContent xmlns:mc="http://schemas.openxmlformats.org/markup-compatibility/2006">
    <mc:Choice xmlns="" xmlns:p14="http://schemas.microsoft.com/office/powerpoint/2010/main" Requires="p14">
      <p:transition p14:dur="10">
        <p14:rippl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81600" y="1123666"/>
            <a:ext cx="3775710" cy="5562600"/>
          </a:xfrm>
          <a:prstGeom prst="rect">
            <a:avLst/>
          </a:prstGeom>
        </p:spPr>
      </p:pic>
      <p:sp>
        <p:nvSpPr>
          <p:cNvPr id="5" name="TextBox 4"/>
          <p:cNvSpPr txBox="1"/>
          <p:nvPr/>
        </p:nvSpPr>
        <p:spPr>
          <a:xfrm>
            <a:off x="457200" y="196334"/>
            <a:ext cx="8153400" cy="707886"/>
          </a:xfrm>
          <a:prstGeom prst="rect">
            <a:avLst/>
          </a:prstGeom>
          <a:noFill/>
        </p:spPr>
        <p:txBody>
          <a:bodyPr wrap="square" rtlCol="0">
            <a:spAutoFit/>
          </a:bodyPr>
          <a:lstStyle/>
          <a:p>
            <a:pPr algn="ctr"/>
            <a:r>
              <a:rPr lang="en-US" sz="4000" b="1" i="1" dirty="0">
                <a:solidFill>
                  <a:schemeClr val="accent5">
                    <a:lumMod val="40000"/>
                    <a:lumOff val="60000"/>
                  </a:schemeClr>
                </a:solidFill>
                <a:latin typeface="Aharoni" pitchFamily="2" charset="-79"/>
                <a:cs typeface="Aharoni" pitchFamily="2" charset="-79"/>
              </a:rPr>
              <a:t>SAMUEL RICHARDSON (1689- 1761)</a:t>
            </a:r>
          </a:p>
        </p:txBody>
      </p:sp>
      <p:sp>
        <p:nvSpPr>
          <p:cNvPr id="10" name="Rectangle 9"/>
          <p:cNvSpPr/>
          <p:nvPr/>
        </p:nvSpPr>
        <p:spPr>
          <a:xfrm>
            <a:off x="76199" y="765645"/>
            <a:ext cx="5105399" cy="3139321"/>
          </a:xfrm>
          <a:prstGeom prst="rect">
            <a:avLst/>
          </a:prstGeom>
        </p:spPr>
        <p:txBody>
          <a:bodyPr wrap="square">
            <a:spAutoFit/>
          </a:bodyPr>
          <a:lstStyle/>
          <a:p>
            <a:r>
              <a:rPr lang="en-US" b="1" i="1" dirty="0">
                <a:solidFill>
                  <a:schemeClr val="bg1"/>
                </a:solidFill>
              </a:rPr>
              <a:t>Samuel Richardson (baptized 19 August 1689 – 4 July 1761) was an English writer and </a:t>
            </a:r>
            <a:r>
              <a:rPr lang="en-US" b="1" i="1" dirty="0">
                <a:solidFill>
                  <a:schemeClr val="accent5">
                    <a:lumMod val="75000"/>
                  </a:schemeClr>
                </a:solidFill>
                <a:hlinkClick r:id="rId4" tooltip="Printer (publisher)"/>
              </a:rPr>
              <a:t>printer</a:t>
            </a:r>
            <a:r>
              <a:rPr lang="en-US" b="1" i="1" dirty="0">
                <a:solidFill>
                  <a:schemeClr val="bg1"/>
                </a:solidFill>
              </a:rPr>
              <a:t>. He is best known for his three </a:t>
            </a:r>
            <a:r>
              <a:rPr lang="en-US" b="1" i="1" dirty="0">
                <a:solidFill>
                  <a:schemeClr val="bg1"/>
                </a:solidFill>
                <a:hlinkClick r:id="rId5" tooltip="Epistolary novel"/>
              </a:rPr>
              <a:t>epistolary novels</a:t>
            </a:r>
            <a:r>
              <a:rPr lang="en-US" b="1" i="1" dirty="0">
                <a:solidFill>
                  <a:schemeClr val="bg1"/>
                </a:solidFill>
              </a:rPr>
              <a:t>: </a:t>
            </a:r>
            <a:r>
              <a:rPr lang="en-US" b="1" i="1" dirty="0">
                <a:solidFill>
                  <a:schemeClr val="bg1"/>
                </a:solidFill>
                <a:hlinkClick r:id="rId6" tooltip="Pamela; or, Virtue Rewarded"/>
              </a:rPr>
              <a:t>Pamela; or, Virtue Rewarded</a:t>
            </a:r>
            <a:r>
              <a:rPr lang="en-US" b="1" i="1" dirty="0">
                <a:solidFill>
                  <a:schemeClr val="bg1"/>
                </a:solidFill>
              </a:rPr>
              <a:t> (1740), </a:t>
            </a:r>
            <a:r>
              <a:rPr lang="en-US" b="1" i="1" dirty="0">
                <a:solidFill>
                  <a:schemeClr val="bg1"/>
                </a:solidFill>
                <a:hlinkClick r:id="rId7" tooltip="Clarissa"/>
              </a:rPr>
              <a:t>Clarissa: Or the History of a Young Lady</a:t>
            </a:r>
            <a:r>
              <a:rPr lang="en-US" b="1" i="1" dirty="0">
                <a:solidFill>
                  <a:schemeClr val="bg1"/>
                </a:solidFill>
              </a:rPr>
              <a:t> (1748) and </a:t>
            </a:r>
            <a:r>
              <a:rPr lang="en-US" b="1" i="1" dirty="0">
                <a:solidFill>
                  <a:schemeClr val="bg1"/>
                </a:solidFill>
                <a:hlinkClick r:id="rId8" tooltip="The History of Sir Charles Grandison"/>
              </a:rPr>
              <a:t>The History of Sir Charles Grandison</a:t>
            </a:r>
            <a:r>
              <a:rPr lang="en-US" b="1" i="1" dirty="0">
                <a:solidFill>
                  <a:schemeClr val="bg1"/>
                </a:solidFill>
              </a:rPr>
              <a:t> (1753). Richardson was an established printer and publisher for most of his life and printed almost 500 different works, including journals and magazines. He was also known to collaborate closely with the London bookseller </a:t>
            </a:r>
            <a:r>
              <a:rPr lang="en-US" b="1" i="1" dirty="0">
                <a:solidFill>
                  <a:schemeClr val="accent2">
                    <a:lumMod val="60000"/>
                    <a:lumOff val="40000"/>
                  </a:schemeClr>
                </a:solidFill>
                <a:hlinkClick r:id="rId9" tooltip="Andrew Millar"/>
              </a:rPr>
              <a:t>Andrew Millar</a:t>
            </a:r>
            <a:r>
              <a:rPr lang="en-US" b="1" i="1" dirty="0">
                <a:solidFill>
                  <a:schemeClr val="bg1"/>
                </a:solidFill>
              </a:rPr>
              <a:t> on several occasions.</a:t>
            </a:r>
            <a:r>
              <a:rPr lang="en-US" b="1" i="1" baseline="30000" dirty="0">
                <a:solidFill>
                  <a:schemeClr val="bg1"/>
                </a:solidFill>
                <a:hlinkClick r:id="rId10"/>
              </a:rPr>
              <a:t>[2]</a:t>
            </a:r>
            <a:endParaRPr lang="en-US" b="1" i="1" dirty="0">
              <a:solidFill>
                <a:schemeClr val="bg1"/>
              </a:solidFill>
            </a:endParaRPr>
          </a:p>
        </p:txBody>
      </p:sp>
      <p:sp>
        <p:nvSpPr>
          <p:cNvPr id="11" name="Rectangle 10"/>
          <p:cNvSpPr/>
          <p:nvPr/>
        </p:nvSpPr>
        <p:spPr>
          <a:xfrm>
            <a:off x="73923" y="3823944"/>
            <a:ext cx="5107675" cy="2862322"/>
          </a:xfrm>
          <a:prstGeom prst="rect">
            <a:avLst/>
          </a:prstGeom>
        </p:spPr>
        <p:txBody>
          <a:bodyPr wrap="square">
            <a:spAutoFit/>
          </a:bodyPr>
          <a:lstStyle/>
          <a:p>
            <a:r>
              <a:rPr lang="en-US" b="1" i="1" dirty="0">
                <a:solidFill>
                  <a:schemeClr val="bg1"/>
                </a:solidFill>
              </a:rPr>
              <a:t>Work continued to improve, and Richardson printed the Daily Journal between 1736 and 1737, and the </a:t>
            </a:r>
            <a:r>
              <a:rPr lang="en-US" b="1" i="1" dirty="0">
                <a:solidFill>
                  <a:schemeClr val="bg1"/>
                </a:solidFill>
                <a:hlinkClick r:id="rId11" tooltip="Daily Gazetteer"/>
              </a:rPr>
              <a:t>Daily Gazetteer</a:t>
            </a:r>
            <a:r>
              <a:rPr lang="en-US" b="1" i="1" dirty="0">
                <a:solidFill>
                  <a:schemeClr val="bg1"/>
                </a:solidFill>
              </a:rPr>
              <a:t> in 1738. During his time printing the Daily Journal, he was also printer to the "Society for the Encouragement of Learning", a group that tried to help authors become independent from publishers, but collapsed soon after.</a:t>
            </a:r>
            <a:r>
              <a:rPr lang="en-US" b="1" i="1" baseline="30000" dirty="0">
                <a:solidFill>
                  <a:schemeClr val="bg1"/>
                </a:solidFill>
                <a:hlinkClick r:id="rId10"/>
              </a:rPr>
              <a:t>[5]</a:t>
            </a:r>
            <a:r>
              <a:rPr lang="en-US" b="1" i="1" baseline="30000" dirty="0">
                <a:solidFill>
                  <a:schemeClr val="bg1"/>
                </a:solidFill>
              </a:rPr>
              <a:t>:15</a:t>
            </a:r>
            <a:r>
              <a:rPr lang="en-US" b="1" i="1" dirty="0">
                <a:solidFill>
                  <a:schemeClr val="bg1"/>
                </a:solidFill>
              </a:rPr>
              <a:t> In December 1738, Richardson's printing business was successful enough to allow him to lease a house in Fulham.</a:t>
            </a:r>
          </a:p>
        </p:txBody>
      </p:sp>
    </p:spTree>
    <p:extLst>
      <p:ext uri="{BB962C8B-B14F-4D97-AF65-F5344CB8AC3E}">
        <p14:creationId xmlns="" xmlns:p14="http://schemas.microsoft.com/office/powerpoint/2010/main" val="2593354419"/>
      </p:ext>
    </p:extLst>
  </p:cSld>
  <p:clrMapOvr>
    <a:masterClrMapping/>
  </p:clrMapOvr>
  <mc:AlternateContent xmlns:mc="http://schemas.openxmlformats.org/markup-compatibility/2006">
    <mc:Choice xmlns="" xmlns:p14="http://schemas.microsoft.com/office/powerpoint/2010/main" Requires="p14">
      <p:transition p14:dur="10">
        <p14:rippl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228600" y="108340"/>
            <a:ext cx="8305800" cy="769441"/>
          </a:xfrm>
          <a:prstGeom prst="rect">
            <a:avLst/>
          </a:prstGeom>
          <a:noFill/>
        </p:spPr>
        <p:txBody>
          <a:bodyPr wrap="square" rtlCol="0">
            <a:spAutoFit/>
          </a:bodyPr>
          <a:lstStyle/>
          <a:p>
            <a:pPr algn="ctr"/>
            <a:r>
              <a:rPr lang="en-US" sz="4400" b="1" i="1" dirty="0">
                <a:solidFill>
                  <a:schemeClr val="accent5">
                    <a:lumMod val="40000"/>
                    <a:lumOff val="60000"/>
                  </a:schemeClr>
                </a:solidFill>
                <a:latin typeface="Aharoni" pitchFamily="2" charset="-79"/>
                <a:cs typeface="Aharoni" pitchFamily="2" charset="-79"/>
              </a:rPr>
              <a:t>HENRY FIELDING (1704-54) </a:t>
            </a: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96000" y="990600"/>
            <a:ext cx="2925170" cy="5410200"/>
          </a:xfrm>
          <a:prstGeom prst="rect">
            <a:avLst/>
          </a:prstGeom>
        </p:spPr>
      </p:pic>
      <p:sp>
        <p:nvSpPr>
          <p:cNvPr id="7" name="TextBox 6"/>
          <p:cNvSpPr txBox="1"/>
          <p:nvPr/>
        </p:nvSpPr>
        <p:spPr>
          <a:xfrm>
            <a:off x="26157" y="685800"/>
            <a:ext cx="6065293" cy="6186309"/>
          </a:xfrm>
          <a:prstGeom prst="rect">
            <a:avLst/>
          </a:prstGeom>
          <a:noFill/>
        </p:spPr>
        <p:txBody>
          <a:bodyPr wrap="square" rtlCol="0">
            <a:spAutoFit/>
          </a:bodyPr>
          <a:lstStyle/>
          <a:p>
            <a:pPr marL="285750" indent="-285750">
              <a:buFont typeface="Arial" pitchFamily="34" charset="0"/>
              <a:buChar char="•"/>
            </a:pPr>
            <a:r>
              <a:rPr lang="en-US" b="1" i="1" dirty="0">
                <a:solidFill>
                  <a:schemeClr val="bg1"/>
                </a:solidFill>
              </a:rPr>
              <a:t>Henry Fielding was born on April 22</a:t>
            </a:r>
            <a:r>
              <a:rPr lang="en-US" b="1" i="1" baseline="30000" dirty="0">
                <a:solidFill>
                  <a:schemeClr val="bg1"/>
                </a:solidFill>
              </a:rPr>
              <a:t>nd </a:t>
            </a:r>
            <a:r>
              <a:rPr lang="en-US" b="1" i="1" dirty="0">
                <a:solidFill>
                  <a:schemeClr val="bg1"/>
                </a:solidFill>
              </a:rPr>
              <a:t> in Sharpham England.</a:t>
            </a:r>
          </a:p>
          <a:p>
            <a:pPr marL="285750" indent="-285750">
              <a:buFont typeface="Arial" pitchFamily="34" charset="0"/>
              <a:buChar char="•"/>
            </a:pPr>
            <a:r>
              <a:rPr lang="en-US" b="1" i="1" dirty="0">
                <a:solidFill>
                  <a:schemeClr val="bg1"/>
                </a:solidFill>
              </a:rPr>
              <a:t> Beginning his writing career as a playwright and decor of  satirical publications, he found hit footing by penning JOSHEP ANDREWS and parodies.</a:t>
            </a:r>
          </a:p>
          <a:p>
            <a:pPr marL="285750" indent="-285750">
              <a:buFont typeface="Arial" pitchFamily="34" charset="0"/>
              <a:buChar char="•"/>
            </a:pPr>
            <a:r>
              <a:rPr lang="en-US" b="1" i="1" dirty="0">
                <a:solidFill>
                  <a:schemeClr val="bg1"/>
                </a:solidFill>
              </a:rPr>
              <a:t>Fielding finished his first play in 1728 .</a:t>
            </a:r>
          </a:p>
          <a:p>
            <a:pPr marL="285750" indent="-285750">
              <a:buFont typeface="Arial" pitchFamily="34" charset="0"/>
              <a:buChar char="•"/>
            </a:pPr>
            <a:r>
              <a:rPr lang="en-US" b="1" i="1" dirty="0">
                <a:solidFill>
                  <a:schemeClr val="bg1"/>
                </a:solidFill>
              </a:rPr>
              <a:t>Unable to find a meaningful work fielding began studying law at middle temple and became a barrister.</a:t>
            </a:r>
          </a:p>
          <a:p>
            <a:pPr marL="285750" indent="-285750">
              <a:buFont typeface="Arial" pitchFamily="34" charset="0"/>
              <a:buChar char="•"/>
            </a:pPr>
            <a:r>
              <a:rPr lang="en-US" b="1" i="1" dirty="0">
                <a:solidFill>
                  <a:schemeClr val="bg1"/>
                </a:solidFill>
              </a:rPr>
              <a:t>In 1740, Samuel Richardson published PAMELA or VIRTUE REWARDED which was an instant success .however Fielding found the work objectionable and </a:t>
            </a:r>
            <a:r>
              <a:rPr lang="en-US" b="1" i="1" dirty="0">
                <a:solidFill>
                  <a:schemeClr val="tx2">
                    <a:lumMod val="60000"/>
                    <a:lumOff val="40000"/>
                  </a:schemeClr>
                </a:solidFill>
              </a:rPr>
              <a:t>wrote a parody of it , called an apology for the life of Mr. Shamuel Andrew (1741).</a:t>
            </a:r>
          </a:p>
          <a:p>
            <a:pPr marL="285750" indent="-285750">
              <a:buFont typeface="Arial" pitchFamily="34" charset="0"/>
              <a:buChar char="•"/>
            </a:pPr>
            <a:r>
              <a:rPr lang="en-US" b="1" i="1" dirty="0">
                <a:solidFill>
                  <a:schemeClr val="bg1"/>
                </a:solidFill>
              </a:rPr>
              <a:t>His future writings were Joseph Andrew(1742),the history of the life an Mr. Jonathan wild the great (1743) and A Journey from this world to the next (1743). </a:t>
            </a:r>
          </a:p>
          <a:p>
            <a:pPr marL="285750" indent="-285750">
              <a:buFont typeface="Arial" pitchFamily="34" charset="0"/>
              <a:buChar char="•"/>
            </a:pPr>
            <a:r>
              <a:rPr lang="en-US" b="1" i="1" dirty="0">
                <a:solidFill>
                  <a:schemeClr val="bg1"/>
                </a:solidFill>
              </a:rPr>
              <a:t>In late 1740’s he was appointed justice of the peace for Westminster and then magistrate of middle sex.</a:t>
            </a:r>
          </a:p>
          <a:p>
            <a:pPr marL="285750" indent="-285750">
              <a:buFont typeface="Arial" pitchFamily="34" charset="0"/>
              <a:buChar char="•"/>
            </a:pPr>
            <a:r>
              <a:rPr lang="en-US" b="1" i="1" dirty="0">
                <a:solidFill>
                  <a:schemeClr val="bg1"/>
                </a:solidFill>
              </a:rPr>
              <a:t>Then he wrote his final novel the Somber Amelia in 1751.</a:t>
            </a:r>
          </a:p>
          <a:p>
            <a:pPr marL="285750" indent="-285750">
              <a:buFont typeface="Arial" pitchFamily="34" charset="0"/>
              <a:buChar char="•"/>
            </a:pPr>
            <a:r>
              <a:rPr lang="en-US" b="1" i="1" dirty="0">
                <a:solidFill>
                  <a:schemeClr val="bg1"/>
                </a:solidFill>
              </a:rPr>
              <a:t>He devoted significant energy to combating crime, Fielding delivered his greatest </a:t>
            </a:r>
            <a:r>
              <a:rPr lang="en-US" b="1" i="1" dirty="0">
                <a:solidFill>
                  <a:schemeClr val="tx2">
                    <a:lumMod val="60000"/>
                    <a:lumOff val="40000"/>
                  </a:schemeClr>
                </a:solidFill>
              </a:rPr>
              <a:t>TOM JONES in 1749.</a:t>
            </a:r>
          </a:p>
          <a:p>
            <a:pPr marL="285750" indent="-285750">
              <a:buFont typeface="Arial" pitchFamily="34" charset="0"/>
              <a:buChar char="•"/>
            </a:pPr>
            <a:endParaRPr lang="en-US" b="1" i="1" dirty="0">
              <a:solidFill>
                <a:schemeClr val="bg1"/>
              </a:solidFill>
            </a:endParaRPr>
          </a:p>
        </p:txBody>
      </p:sp>
    </p:spTree>
    <p:extLst>
      <p:ext uri="{BB962C8B-B14F-4D97-AF65-F5344CB8AC3E}">
        <p14:creationId xmlns="" xmlns:p14="http://schemas.microsoft.com/office/powerpoint/2010/main" val="3785686066"/>
      </p:ext>
    </p:extLst>
  </p:cSld>
  <p:clrMapOvr>
    <a:masterClrMapping/>
  </p:clrMapOvr>
  <mc:AlternateContent xmlns:mc="http://schemas.openxmlformats.org/markup-compatibility/2006">
    <mc:Choice xmlns="" xmlns:p14="http://schemas.microsoft.com/office/powerpoint/2010/main" Requires="p14">
      <p:transition p14:dur="10">
        <p14:rippl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15000" y="914400"/>
            <a:ext cx="3276600" cy="5562600"/>
          </a:xfrm>
          <a:prstGeom prst="rect">
            <a:avLst/>
          </a:prstGeom>
        </p:spPr>
      </p:pic>
      <p:sp>
        <p:nvSpPr>
          <p:cNvPr id="5" name="TextBox 4"/>
          <p:cNvSpPr txBox="1"/>
          <p:nvPr/>
        </p:nvSpPr>
        <p:spPr>
          <a:xfrm>
            <a:off x="152400" y="171187"/>
            <a:ext cx="8839200" cy="769441"/>
          </a:xfrm>
          <a:prstGeom prst="rect">
            <a:avLst/>
          </a:prstGeom>
          <a:noFill/>
        </p:spPr>
        <p:txBody>
          <a:bodyPr wrap="square" rtlCol="0">
            <a:spAutoFit/>
          </a:bodyPr>
          <a:lstStyle/>
          <a:p>
            <a:pPr algn="ctr"/>
            <a:r>
              <a:rPr lang="en-US" sz="4400" b="1" i="1" dirty="0">
                <a:solidFill>
                  <a:schemeClr val="accent5">
                    <a:lumMod val="40000"/>
                    <a:lumOff val="60000"/>
                  </a:schemeClr>
                </a:solidFill>
                <a:latin typeface="Aharoni" pitchFamily="2" charset="-79"/>
                <a:cs typeface="Aharoni" pitchFamily="2" charset="-79"/>
              </a:rPr>
              <a:t>OLIVER GOLDSMITH (1728-174)</a:t>
            </a:r>
          </a:p>
        </p:txBody>
      </p:sp>
      <p:sp>
        <p:nvSpPr>
          <p:cNvPr id="2" name="TextBox 1"/>
          <p:cNvSpPr txBox="1"/>
          <p:nvPr/>
        </p:nvSpPr>
        <p:spPr>
          <a:xfrm>
            <a:off x="59140" y="725656"/>
            <a:ext cx="5653585" cy="5632311"/>
          </a:xfrm>
          <a:prstGeom prst="rect">
            <a:avLst/>
          </a:prstGeom>
          <a:noFill/>
        </p:spPr>
        <p:txBody>
          <a:bodyPr wrap="square" rtlCol="0">
            <a:spAutoFit/>
          </a:bodyPr>
          <a:lstStyle/>
          <a:p>
            <a:pPr marL="285750" indent="-285750">
              <a:buFont typeface="Arial" pitchFamily="34" charset="0"/>
              <a:buChar char="•"/>
            </a:pPr>
            <a:r>
              <a:rPr lang="en-US" sz="2000" b="1" i="1" dirty="0">
                <a:solidFill>
                  <a:schemeClr val="bg1"/>
                </a:solidFill>
              </a:rPr>
              <a:t>Oliver goldsmith was one of the most popular 18</a:t>
            </a:r>
            <a:r>
              <a:rPr lang="en-US" sz="2000" b="1" i="1" baseline="30000" dirty="0">
                <a:solidFill>
                  <a:schemeClr val="bg1"/>
                </a:solidFill>
              </a:rPr>
              <a:t>th</a:t>
            </a:r>
            <a:r>
              <a:rPr lang="en-US" sz="2000" b="1" i="1" dirty="0">
                <a:solidFill>
                  <a:schemeClr val="bg1"/>
                </a:solidFill>
              </a:rPr>
              <a:t> century English writers</a:t>
            </a:r>
          </a:p>
          <a:p>
            <a:pPr marL="285750" indent="-285750">
              <a:buFont typeface="Arial" pitchFamily="34" charset="0"/>
              <a:buChar char="•"/>
            </a:pPr>
            <a:r>
              <a:rPr lang="en-US" sz="2000" b="1" i="1" dirty="0">
                <a:solidFill>
                  <a:schemeClr val="bg1"/>
                </a:solidFill>
              </a:rPr>
              <a:t>Goldsmith was born something between 1728 and 1731 to poor Irish family .he was one of seven children .</a:t>
            </a:r>
          </a:p>
          <a:p>
            <a:pPr marL="285750" indent="-285750">
              <a:buFont typeface="Arial" pitchFamily="34" charset="0"/>
              <a:buChar char="•"/>
            </a:pPr>
            <a:r>
              <a:rPr lang="en-US" sz="2000" b="1" i="1" dirty="0">
                <a:solidFill>
                  <a:schemeClr val="bg1"/>
                </a:solidFill>
              </a:rPr>
              <a:t>Amongst his literary output. In this period are contribution to </a:t>
            </a:r>
            <a:r>
              <a:rPr lang="en-US" sz="2000" b="1" i="1" u="sng" dirty="0">
                <a:solidFill>
                  <a:schemeClr val="bg2">
                    <a:lumMod val="50000"/>
                  </a:schemeClr>
                </a:solidFill>
              </a:rPr>
              <a:t>TOBIAS SMOLLETE’S CRITICAL REVIEW and AN INQUIRY TO THE PRESENT STATE OF POLITE LEARING IN EUROPE IN 1759.</a:t>
            </a:r>
          </a:p>
          <a:p>
            <a:pPr marL="285750" indent="-285750">
              <a:buFont typeface="Arial" pitchFamily="34" charset="0"/>
              <a:buChar char="•"/>
            </a:pPr>
            <a:r>
              <a:rPr lang="en-US" sz="2000" b="1" i="1" u="sng" dirty="0">
                <a:solidFill>
                  <a:schemeClr val="bg2">
                    <a:lumMod val="50000"/>
                  </a:schemeClr>
                </a:solidFill>
              </a:rPr>
              <a:t>His master works were The Vicar of wakefield.</a:t>
            </a:r>
          </a:p>
          <a:p>
            <a:pPr marL="285750" indent="-285750">
              <a:buFont typeface="Arial" pitchFamily="34" charset="0"/>
              <a:buChar char="•"/>
            </a:pPr>
            <a:r>
              <a:rPr lang="en-US" sz="2000" b="1" i="1" dirty="0">
                <a:solidFill>
                  <a:schemeClr val="bg1"/>
                </a:solidFill>
              </a:rPr>
              <a:t>His writing appeared in </a:t>
            </a:r>
            <a:r>
              <a:rPr lang="en-US" sz="2000" b="1" i="1" u="sng" dirty="0">
                <a:solidFill>
                  <a:schemeClr val="bg2">
                    <a:lumMod val="50000"/>
                  </a:schemeClr>
                </a:solidFill>
              </a:rPr>
              <a:t>THE BUSY BODY ,THE BRITISH MAGAZINE AND THE LADY’S MAGAZINE.</a:t>
            </a:r>
            <a:endParaRPr lang="en-US" sz="2000" b="1" i="1" dirty="0">
              <a:solidFill>
                <a:schemeClr val="bg1"/>
              </a:solidFill>
            </a:endParaRPr>
          </a:p>
          <a:p>
            <a:pPr marL="285750" indent="-285750">
              <a:buFont typeface="Arial" pitchFamily="34" charset="0"/>
              <a:buChar char="•"/>
            </a:pPr>
            <a:r>
              <a:rPr lang="en-US" sz="2000" b="1" i="1" dirty="0">
                <a:solidFill>
                  <a:schemeClr val="bg1"/>
                </a:solidFill>
              </a:rPr>
              <a:t>Goldsmith suddenly died on 4</a:t>
            </a:r>
            <a:r>
              <a:rPr lang="en-US" sz="2000" b="1" i="1" baseline="30000" dirty="0">
                <a:solidFill>
                  <a:schemeClr val="bg1"/>
                </a:solidFill>
              </a:rPr>
              <a:t>th</a:t>
            </a:r>
            <a:r>
              <a:rPr lang="en-US" sz="2000" b="1" i="1" dirty="0">
                <a:solidFill>
                  <a:schemeClr val="bg1"/>
                </a:solidFill>
              </a:rPr>
              <a:t> April 1774 from a kidney disease that he refused to treat properly.</a:t>
            </a:r>
          </a:p>
          <a:p>
            <a:pPr marL="342900" indent="-342900">
              <a:buFont typeface="Arial" pitchFamily="34" charset="0"/>
              <a:buChar char="•"/>
            </a:pPr>
            <a:r>
              <a:rPr lang="en-US" sz="2000" b="1" i="1" dirty="0">
                <a:solidFill>
                  <a:schemeClr val="bg1"/>
                </a:solidFill>
              </a:rPr>
              <a:t>His works </a:t>
            </a:r>
            <a:r>
              <a:rPr lang="en-US" sz="2000" b="1" i="1" u="sng" dirty="0">
                <a:solidFill>
                  <a:schemeClr val="bg2">
                    <a:lumMod val="50000"/>
                  </a:schemeClr>
                </a:solidFill>
              </a:rPr>
              <a:t>THE HAUNCH OF VENSION was published in 1776.</a:t>
            </a:r>
            <a:endParaRPr lang="en-US" sz="2000" b="1" i="1" dirty="0">
              <a:solidFill>
                <a:schemeClr val="bg1"/>
              </a:solidFill>
            </a:endParaRPr>
          </a:p>
          <a:p>
            <a:pPr marL="342900" indent="-342900">
              <a:buFont typeface="Arial" pitchFamily="34" charset="0"/>
              <a:buChar char="•"/>
            </a:pPr>
            <a:endParaRPr lang="en-US" sz="2000" b="1" i="1" dirty="0">
              <a:solidFill>
                <a:schemeClr val="bg1"/>
              </a:solidFill>
            </a:endParaRPr>
          </a:p>
          <a:p>
            <a:pPr marL="285750" indent="-285750">
              <a:buFont typeface="Arial" pitchFamily="34" charset="0"/>
              <a:buChar char="•"/>
            </a:pPr>
            <a:endParaRPr lang="en-US" sz="2000" b="1" i="1" dirty="0">
              <a:solidFill>
                <a:schemeClr val="bg1"/>
              </a:solidFill>
            </a:endParaRPr>
          </a:p>
        </p:txBody>
      </p:sp>
    </p:spTree>
    <p:extLst>
      <p:ext uri="{BB962C8B-B14F-4D97-AF65-F5344CB8AC3E}">
        <p14:creationId xmlns="" xmlns:p14="http://schemas.microsoft.com/office/powerpoint/2010/main" val="3223466222"/>
      </p:ext>
    </p:extLst>
  </p:cSld>
  <p:clrMapOvr>
    <a:masterClrMapping/>
  </p:clrMapOvr>
  <mc:AlternateContent xmlns:mc="http://schemas.openxmlformats.org/markup-compatibility/2006">
    <mc:Choice xmlns="" xmlns:p14="http://schemas.microsoft.com/office/powerpoint/2010/main" Requires="p14">
      <p:transition p14:dur="10">
        <p14:rippl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745707" y="1371599"/>
            <a:ext cx="3088944" cy="5206621"/>
          </a:xfrm>
          <a:prstGeom prst="rect">
            <a:avLst/>
          </a:prstGeom>
        </p:spPr>
      </p:pic>
      <p:sp>
        <p:nvSpPr>
          <p:cNvPr id="5" name="TextBox 4"/>
          <p:cNvSpPr txBox="1"/>
          <p:nvPr/>
        </p:nvSpPr>
        <p:spPr>
          <a:xfrm>
            <a:off x="393042" y="85369"/>
            <a:ext cx="8377451" cy="769441"/>
          </a:xfrm>
          <a:prstGeom prst="rect">
            <a:avLst/>
          </a:prstGeom>
          <a:noFill/>
        </p:spPr>
        <p:txBody>
          <a:bodyPr wrap="square" rtlCol="0">
            <a:spAutoFit/>
          </a:bodyPr>
          <a:lstStyle/>
          <a:p>
            <a:pPr algn="ctr"/>
            <a:r>
              <a:rPr lang="en-US" sz="4400" b="1" i="1" dirty="0">
                <a:solidFill>
                  <a:schemeClr val="accent5">
                    <a:lumMod val="40000"/>
                    <a:lumOff val="60000"/>
                  </a:schemeClr>
                </a:solidFill>
                <a:latin typeface="Aharoni" pitchFamily="2" charset="-79"/>
                <a:cs typeface="Aharoni" pitchFamily="2" charset="-79"/>
              </a:rPr>
              <a:t>FANNY BURNEY (1752- 1840)</a:t>
            </a:r>
          </a:p>
        </p:txBody>
      </p:sp>
      <p:sp>
        <p:nvSpPr>
          <p:cNvPr id="2" name="TextBox 1"/>
          <p:cNvSpPr txBox="1"/>
          <p:nvPr/>
        </p:nvSpPr>
        <p:spPr>
          <a:xfrm>
            <a:off x="119417" y="854810"/>
            <a:ext cx="5626289" cy="6186309"/>
          </a:xfrm>
          <a:prstGeom prst="rect">
            <a:avLst/>
          </a:prstGeom>
          <a:noFill/>
        </p:spPr>
        <p:txBody>
          <a:bodyPr wrap="square" rtlCol="0">
            <a:spAutoFit/>
          </a:bodyPr>
          <a:lstStyle/>
          <a:p>
            <a:pPr marL="285750" indent="-285750">
              <a:buFont typeface="Arial" pitchFamily="34" charset="0"/>
              <a:buChar char="•"/>
            </a:pPr>
            <a:r>
              <a:rPr lang="en-US" b="1" i="1" dirty="0">
                <a:solidFill>
                  <a:schemeClr val="bg1"/>
                </a:solidFill>
              </a:rPr>
              <a:t>Fanny Burney was born on 13</a:t>
            </a:r>
            <a:r>
              <a:rPr lang="en-US" b="1" i="1" baseline="30000" dirty="0">
                <a:solidFill>
                  <a:schemeClr val="bg1"/>
                </a:solidFill>
              </a:rPr>
              <a:t>TH</a:t>
            </a:r>
            <a:r>
              <a:rPr lang="en-US" b="1" i="1" dirty="0">
                <a:solidFill>
                  <a:schemeClr val="bg1"/>
                </a:solidFill>
              </a:rPr>
              <a:t> June 1752 in Lynn Refis England .</a:t>
            </a:r>
          </a:p>
          <a:p>
            <a:pPr marL="285750" indent="-285750">
              <a:buFont typeface="Arial" pitchFamily="34" charset="0"/>
              <a:buChar char="•"/>
            </a:pPr>
            <a:r>
              <a:rPr lang="en-US" b="1" i="1" dirty="0">
                <a:solidFill>
                  <a:schemeClr val="bg1"/>
                </a:solidFill>
              </a:rPr>
              <a:t>She educated herself by reading vor aciously from the family collection and started writing when she was around ten.</a:t>
            </a:r>
          </a:p>
          <a:p>
            <a:pPr marL="285750" indent="-285750">
              <a:buFont typeface="Arial" pitchFamily="34" charset="0"/>
              <a:buChar char="•"/>
            </a:pPr>
            <a:r>
              <a:rPr lang="en-US" b="1" i="1" dirty="0">
                <a:solidFill>
                  <a:schemeClr val="bg1"/>
                </a:solidFill>
              </a:rPr>
              <a:t>In 1778 her first </a:t>
            </a:r>
            <a:r>
              <a:rPr lang="en-US" b="1" i="1" u="sng" dirty="0">
                <a:solidFill>
                  <a:schemeClr val="bg2">
                    <a:lumMod val="50000"/>
                  </a:schemeClr>
                </a:solidFill>
              </a:rPr>
              <a:t>novel EVELINA published by Thomas Lowndes </a:t>
            </a:r>
            <a:r>
              <a:rPr lang="en-US" b="1" i="1" u="sng" dirty="0">
                <a:solidFill>
                  <a:schemeClr val="bg1"/>
                </a:solidFill>
              </a:rPr>
              <a:t>.</a:t>
            </a:r>
            <a:r>
              <a:rPr lang="en-US" b="1" i="1" dirty="0">
                <a:solidFill>
                  <a:schemeClr val="bg1"/>
                </a:solidFill>
              </a:rPr>
              <a:t> The novel went on to be a critical success and receives praise from individuals like Edmund burke .</a:t>
            </a:r>
          </a:p>
          <a:p>
            <a:pPr marL="285750" indent="-285750">
              <a:buFont typeface="Arial" pitchFamily="34" charset="0"/>
              <a:buChar char="•"/>
            </a:pPr>
            <a:r>
              <a:rPr lang="en-US" b="1" i="1" dirty="0">
                <a:solidFill>
                  <a:schemeClr val="bg1"/>
                </a:solidFill>
              </a:rPr>
              <a:t>In 1728 published CECILIA OR MEMOIRS OF AN HEIRES. The novel cast lasting influence on Jane Austen who was inspired to focus on writing </a:t>
            </a:r>
          </a:p>
          <a:p>
            <a:pPr marL="285750" indent="-285750">
              <a:buFont typeface="Arial" pitchFamily="34" charset="0"/>
              <a:buChar char="•"/>
            </a:pPr>
            <a:r>
              <a:rPr lang="en-US" b="1" i="1" u="sng" dirty="0">
                <a:solidFill>
                  <a:schemeClr val="bg2">
                    <a:lumMod val="50000"/>
                  </a:schemeClr>
                </a:solidFill>
              </a:rPr>
              <a:t>In 1785 Queen Charlotte offered her the post of KEEOER OF ROBES </a:t>
            </a:r>
            <a:r>
              <a:rPr lang="en-US" b="1" i="1" dirty="0">
                <a:solidFill>
                  <a:schemeClr val="bg1"/>
                </a:solidFill>
              </a:rPr>
              <a:t>.she later resigned from the post in 1791 as she was unable to focus on writing.</a:t>
            </a:r>
          </a:p>
          <a:p>
            <a:pPr marL="285750" indent="-285750">
              <a:buFont typeface="Arial" pitchFamily="34" charset="0"/>
              <a:buChar char="•"/>
            </a:pPr>
            <a:r>
              <a:rPr lang="en-US" b="1" i="1" dirty="0">
                <a:solidFill>
                  <a:schemeClr val="bg1"/>
                </a:solidFill>
              </a:rPr>
              <a:t>She later began working on the last novel </a:t>
            </a:r>
            <a:r>
              <a:rPr lang="en-US" b="1" i="1" u="sng" dirty="0">
                <a:solidFill>
                  <a:schemeClr val="bg2">
                    <a:lumMod val="50000"/>
                  </a:schemeClr>
                </a:solidFill>
              </a:rPr>
              <a:t>THE WANDEROER OR FEMALE DIFFICULTIES IN 1790’S </a:t>
            </a:r>
            <a:r>
              <a:rPr lang="en-US" b="1" i="1" dirty="0">
                <a:solidFill>
                  <a:schemeClr val="bg1"/>
                </a:solidFill>
              </a:rPr>
              <a:t>. It was finally published in 1814.</a:t>
            </a:r>
          </a:p>
          <a:p>
            <a:pPr marL="285750" indent="-285750">
              <a:buFont typeface="Arial" pitchFamily="34" charset="0"/>
              <a:buChar char="•"/>
            </a:pPr>
            <a:r>
              <a:rPr lang="en-US" b="1" i="1" dirty="0">
                <a:solidFill>
                  <a:schemeClr val="bg1"/>
                </a:solidFill>
              </a:rPr>
              <a:t>Later she got married and had a child. </a:t>
            </a:r>
            <a:r>
              <a:rPr lang="en-US" b="1" i="1" u="sng" dirty="0">
                <a:solidFill>
                  <a:schemeClr val="bg2">
                    <a:lumMod val="50000"/>
                  </a:schemeClr>
                </a:solidFill>
              </a:rPr>
              <a:t>In 1796 she published CAMILA OR PICTURE OF YOUTH ,a story of frustrated love and impoverishment.</a:t>
            </a:r>
            <a:endParaRPr lang="en-US" b="1" i="1" dirty="0">
              <a:solidFill>
                <a:schemeClr val="bg1"/>
              </a:solidFill>
            </a:endParaRPr>
          </a:p>
          <a:p>
            <a:pPr marL="285750" indent="-285750">
              <a:buFont typeface="Arial" pitchFamily="34" charset="0"/>
              <a:buChar char="•"/>
            </a:pPr>
            <a:endParaRPr lang="en-US" b="1" i="1" u="sng" dirty="0">
              <a:solidFill>
                <a:schemeClr val="bg2">
                  <a:lumMod val="50000"/>
                </a:schemeClr>
              </a:solidFill>
            </a:endParaRPr>
          </a:p>
        </p:txBody>
      </p:sp>
    </p:spTree>
    <p:extLst>
      <p:ext uri="{BB962C8B-B14F-4D97-AF65-F5344CB8AC3E}">
        <p14:creationId xmlns="" xmlns:p14="http://schemas.microsoft.com/office/powerpoint/2010/main" val="1263517397"/>
      </p:ext>
    </p:extLst>
  </p:cSld>
  <p:clrMapOvr>
    <a:masterClrMapping/>
  </p:clrMapOvr>
  <mc:AlternateContent xmlns:mc="http://schemas.openxmlformats.org/markup-compatibility/2006">
    <mc:Choice xmlns="" xmlns:p14="http://schemas.microsoft.com/office/powerpoint/2010/main" Requires="p14">
      <p:transition p14:dur="10">
        <p14:rippl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76200"/>
            <a:ext cx="8458200" cy="923330"/>
          </a:xfrm>
          <a:prstGeom prst="rect">
            <a:avLst/>
          </a:prstGeom>
          <a:noFill/>
        </p:spPr>
        <p:txBody>
          <a:bodyPr wrap="square" rtlCol="0">
            <a:spAutoFit/>
          </a:bodyPr>
          <a:lstStyle/>
          <a:p>
            <a:pPr algn="ctr"/>
            <a:r>
              <a:rPr lang="en-US" sz="5400" b="1" i="1" dirty="0">
                <a:solidFill>
                  <a:schemeClr val="accent5">
                    <a:lumMod val="40000"/>
                    <a:lumOff val="60000"/>
                  </a:schemeClr>
                </a:solidFill>
              </a:rPr>
              <a:t>PERIODICAL ESSAYS</a:t>
            </a:r>
          </a:p>
        </p:txBody>
      </p:sp>
      <p:sp>
        <p:nvSpPr>
          <p:cNvPr id="5" name="TextBox 4"/>
          <p:cNvSpPr txBox="1"/>
          <p:nvPr/>
        </p:nvSpPr>
        <p:spPr>
          <a:xfrm>
            <a:off x="18197" y="1219200"/>
            <a:ext cx="8904373" cy="5262979"/>
          </a:xfrm>
          <a:prstGeom prst="rect">
            <a:avLst/>
          </a:prstGeom>
          <a:noFill/>
        </p:spPr>
        <p:txBody>
          <a:bodyPr wrap="square" rtlCol="0">
            <a:spAutoFit/>
          </a:bodyPr>
          <a:lstStyle/>
          <a:p>
            <a:pPr marL="285750" indent="-285750">
              <a:buFont typeface="Arial" pitchFamily="34" charset="0"/>
              <a:buChar char="•"/>
            </a:pPr>
            <a:r>
              <a:rPr lang="en-US" sz="2400" b="1" i="1" dirty="0">
                <a:solidFill>
                  <a:schemeClr val="bg1"/>
                </a:solidFill>
              </a:rPr>
              <a:t>The periodical essay is a genre that flourished only in a first year between 1709 to 1759 .</a:t>
            </a:r>
          </a:p>
          <a:p>
            <a:pPr marL="285750" indent="-285750">
              <a:buFont typeface="Arial" pitchFamily="34" charset="0"/>
              <a:buChar char="•"/>
            </a:pPr>
            <a:r>
              <a:rPr lang="en-US" sz="2400" b="1" i="1" dirty="0">
                <a:solidFill>
                  <a:schemeClr val="bg1"/>
                </a:solidFill>
              </a:rPr>
              <a:t>The rise of genre begins with JOHN DUNTON’S ATHENIAN GAZETTE.</a:t>
            </a:r>
          </a:p>
          <a:p>
            <a:pPr marL="285750" indent="-285750">
              <a:buFont typeface="Arial" pitchFamily="34" charset="0"/>
              <a:buChar char="•"/>
            </a:pPr>
            <a:r>
              <a:rPr lang="en-US" sz="2400" b="1" i="1" dirty="0">
                <a:solidFill>
                  <a:schemeClr val="bg1"/>
                </a:solidFill>
              </a:rPr>
              <a:t>Its maturity arrives part away through Addison and Steele’s Tales.</a:t>
            </a:r>
          </a:p>
          <a:p>
            <a:pPr marL="285750" indent="-285750">
              <a:buFont typeface="Arial" pitchFamily="34" charset="0"/>
              <a:buChar char="•"/>
            </a:pPr>
            <a:r>
              <a:rPr lang="en-US" sz="2400" b="1" i="1" dirty="0">
                <a:solidFill>
                  <a:schemeClr val="bg1"/>
                </a:solidFill>
              </a:rPr>
              <a:t>In between the genre searches the full flowering in Addison and stele's  spectator.</a:t>
            </a:r>
          </a:p>
          <a:p>
            <a:pPr marL="285750" indent="-285750">
              <a:buFont typeface="Arial" pitchFamily="34" charset="0"/>
              <a:buChar char="•"/>
            </a:pPr>
            <a:r>
              <a:rPr lang="en-US" sz="2400" b="1" i="1" dirty="0">
                <a:solidFill>
                  <a:schemeClr val="bg1"/>
                </a:solidFill>
              </a:rPr>
              <a:t>Other periodical essays by  Steele  were:-</a:t>
            </a:r>
          </a:p>
          <a:p>
            <a:pPr marL="457200" indent="-457200">
              <a:buFont typeface="+mj-lt"/>
              <a:buAutoNum type="arabicPeriod"/>
            </a:pPr>
            <a:r>
              <a:rPr lang="en-US" sz="2400" b="1" i="1" dirty="0">
                <a:solidFill>
                  <a:schemeClr val="bg1"/>
                </a:solidFill>
              </a:rPr>
              <a:t>THE GUARDIAN.</a:t>
            </a:r>
          </a:p>
          <a:p>
            <a:pPr marL="457200" indent="-457200">
              <a:buFont typeface="+mj-lt"/>
              <a:buAutoNum type="arabicPeriod"/>
            </a:pPr>
            <a:r>
              <a:rPr lang="en-US" sz="2400" b="1" i="1" dirty="0">
                <a:solidFill>
                  <a:schemeClr val="bg1"/>
                </a:solidFill>
              </a:rPr>
              <a:t>THE ENGLISHMAN</a:t>
            </a:r>
          </a:p>
          <a:p>
            <a:pPr marL="457200" indent="-457200">
              <a:buFont typeface="+mj-lt"/>
              <a:buAutoNum type="arabicPeriod"/>
            </a:pPr>
            <a:r>
              <a:rPr lang="en-US" sz="2400" b="1" i="1" dirty="0">
                <a:solidFill>
                  <a:schemeClr val="bg1"/>
                </a:solidFill>
              </a:rPr>
              <a:t>THE READERS</a:t>
            </a:r>
          </a:p>
          <a:p>
            <a:pPr marL="457200" indent="-457200">
              <a:buFont typeface="+mj-lt"/>
              <a:buAutoNum type="arabicPeriod"/>
            </a:pPr>
            <a:r>
              <a:rPr lang="en-US" sz="2400" b="1" i="1" dirty="0">
                <a:solidFill>
                  <a:schemeClr val="bg1"/>
                </a:solidFill>
              </a:rPr>
              <a:t>THE PLEBIAN</a:t>
            </a:r>
          </a:p>
          <a:p>
            <a:pPr marL="457200" indent="-457200">
              <a:buFont typeface="Arial" pitchFamily="34" charset="0"/>
              <a:buChar char="•"/>
            </a:pPr>
            <a:r>
              <a:rPr lang="en-US" sz="2400" b="1" i="1" dirty="0">
                <a:solidFill>
                  <a:schemeClr val="bg1"/>
                </a:solidFill>
              </a:rPr>
              <a:t>Tattles(1709)-appeared thrice a week contribution and Addison= 42 number contribution of Steele= 188 </a:t>
            </a:r>
          </a:p>
        </p:txBody>
      </p:sp>
    </p:spTree>
    <p:extLst>
      <p:ext uri="{BB962C8B-B14F-4D97-AF65-F5344CB8AC3E}">
        <p14:creationId xmlns="" xmlns:p14="http://schemas.microsoft.com/office/powerpoint/2010/main" val="4195079166"/>
      </p:ext>
    </p:extLst>
  </p:cSld>
  <p:clrMapOvr>
    <a:masterClrMapping/>
  </p:clrMapOvr>
  <mc:AlternateContent xmlns:mc="http://schemas.openxmlformats.org/markup-compatibility/2006">
    <mc:Choice xmlns="" xmlns:p14="http://schemas.microsoft.com/office/powerpoint/2010/main" Requires="p14">
      <p:transition p14:dur="10">
        <p14:rippl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356" y="228600"/>
            <a:ext cx="8382000" cy="5509200"/>
          </a:xfrm>
          <a:prstGeom prst="rect">
            <a:avLst/>
          </a:prstGeom>
          <a:noFill/>
        </p:spPr>
        <p:txBody>
          <a:bodyPr wrap="square" rtlCol="0">
            <a:spAutoFit/>
          </a:bodyPr>
          <a:lstStyle/>
          <a:p>
            <a:pPr marL="285750" indent="-285750">
              <a:buFont typeface="Arial" pitchFamily="34" charset="0"/>
              <a:buChar char="•"/>
            </a:pPr>
            <a:r>
              <a:rPr lang="en-US" sz="3200" b="1" i="1" dirty="0">
                <a:solidFill>
                  <a:schemeClr val="bg1"/>
                </a:solidFill>
              </a:rPr>
              <a:t>The spectator(1711):- issued daily Addison contribution =224, Steele’s contribution=236</a:t>
            </a:r>
          </a:p>
          <a:p>
            <a:pPr marL="285750" indent="-285750">
              <a:buFont typeface="Arial" pitchFamily="34" charset="0"/>
              <a:buChar char="•"/>
            </a:pPr>
            <a:r>
              <a:rPr lang="en-US" sz="3200" b="1" i="1" dirty="0">
                <a:solidFill>
                  <a:schemeClr val="bg1"/>
                </a:solidFill>
              </a:rPr>
              <a:t>In all ,we thus have from Addison’s pen nearly 400 essays.</a:t>
            </a:r>
          </a:p>
          <a:p>
            <a:pPr marL="285750" indent="-285750">
              <a:buFont typeface="Arial" pitchFamily="34" charset="0"/>
              <a:buChar char="•"/>
            </a:pPr>
            <a:r>
              <a:rPr lang="en-US" sz="3200" b="1" i="1" dirty="0">
                <a:solidFill>
                  <a:schemeClr val="bg1"/>
                </a:solidFill>
              </a:rPr>
              <a:t>The Rambler(1750-52) by SAMUEL JOHNSON. It appeared twice a week ,are full of deep thought     and observation ,but they lack the elegance of the spectator.</a:t>
            </a:r>
          </a:p>
          <a:p>
            <a:pPr marL="285750" indent="-285750">
              <a:buFont typeface="Arial" pitchFamily="34" charset="0"/>
              <a:buChar char="•"/>
            </a:pPr>
            <a:r>
              <a:rPr lang="en-US" sz="3200" b="1" i="1" dirty="0">
                <a:solidFill>
                  <a:schemeClr val="bg1"/>
                </a:solidFill>
              </a:rPr>
              <a:t>More than most genre the periodical essay was subject of unscrupuios competition:-imitation, piracy, forgery and plagiarism.</a:t>
            </a:r>
          </a:p>
        </p:txBody>
      </p:sp>
    </p:spTree>
    <p:extLst>
      <p:ext uri="{BB962C8B-B14F-4D97-AF65-F5344CB8AC3E}">
        <p14:creationId xmlns="" xmlns:p14="http://schemas.microsoft.com/office/powerpoint/2010/main" val="1054949509"/>
      </p:ext>
    </p:extLst>
  </p:cSld>
  <p:clrMapOvr>
    <a:masterClrMapping/>
  </p:clrMapOvr>
  <mc:AlternateContent xmlns:mc="http://schemas.openxmlformats.org/markup-compatibility/2006">
    <mc:Choice xmlns="" xmlns:p14="http://schemas.microsoft.com/office/powerpoint/2010/main" Requires="p14">
      <p:transition p14:dur="10">
        <p14:rippl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 name="TextBox 4"/>
          <p:cNvSpPr txBox="1"/>
          <p:nvPr/>
        </p:nvSpPr>
        <p:spPr>
          <a:xfrm>
            <a:off x="76200" y="76200"/>
            <a:ext cx="8610600" cy="1569660"/>
          </a:xfrm>
          <a:prstGeom prst="rect">
            <a:avLst/>
          </a:prstGeom>
          <a:noFill/>
        </p:spPr>
        <p:txBody>
          <a:bodyPr wrap="square" rtlCol="0">
            <a:spAutoFit/>
          </a:bodyPr>
          <a:lstStyle/>
          <a:p>
            <a:pPr algn="ctr"/>
            <a:r>
              <a:rPr lang="en-US" sz="4800" b="1" i="1" dirty="0">
                <a:solidFill>
                  <a:schemeClr val="accent5">
                    <a:lumMod val="40000"/>
                    <a:lumOff val="60000"/>
                  </a:schemeClr>
                </a:solidFill>
              </a:rPr>
              <a:t>MISCELLANEOUS PROSE WRITERS </a:t>
            </a:r>
          </a:p>
        </p:txBody>
      </p:sp>
      <p:sp>
        <p:nvSpPr>
          <p:cNvPr id="8" name="TextBox 7"/>
          <p:cNvSpPr txBox="1"/>
          <p:nvPr/>
        </p:nvSpPr>
        <p:spPr>
          <a:xfrm>
            <a:off x="76200" y="1645860"/>
            <a:ext cx="8839200" cy="5016758"/>
          </a:xfrm>
          <a:prstGeom prst="rect">
            <a:avLst/>
          </a:prstGeom>
          <a:noFill/>
        </p:spPr>
        <p:txBody>
          <a:bodyPr wrap="square" rtlCol="0">
            <a:spAutoFit/>
          </a:bodyPr>
          <a:lstStyle/>
          <a:p>
            <a:pPr marL="342900" indent="-342900">
              <a:buFont typeface="+mj-lt"/>
              <a:buAutoNum type="arabicPeriod"/>
            </a:pPr>
            <a:r>
              <a:rPr lang="en-US" sz="2000" b="1" i="1" dirty="0">
                <a:solidFill>
                  <a:schemeClr val="bg1"/>
                </a:solidFill>
              </a:rPr>
              <a:t>BIOGRAPHERS AND LETTER WRITERS:-</a:t>
            </a:r>
          </a:p>
          <a:p>
            <a:pPr marL="285750" indent="-285750">
              <a:buFont typeface="Arial" pitchFamily="34" charset="0"/>
              <a:buChar char="•"/>
            </a:pPr>
            <a:r>
              <a:rPr lang="en-US" sz="2000" b="1" i="1" dirty="0">
                <a:solidFill>
                  <a:schemeClr val="bg1"/>
                </a:solidFill>
              </a:rPr>
              <a:t>18</a:t>
            </a:r>
            <a:r>
              <a:rPr lang="en-US" sz="2000" b="1" i="1" baseline="30000" dirty="0">
                <a:solidFill>
                  <a:schemeClr val="bg1"/>
                </a:solidFill>
              </a:rPr>
              <a:t>TH</a:t>
            </a:r>
            <a:r>
              <a:rPr lang="en-US" sz="2000" b="1" i="1" dirty="0">
                <a:solidFill>
                  <a:schemeClr val="bg1"/>
                </a:solidFill>
              </a:rPr>
              <a:t> Century  produced a number of biographers, autobiographers.|</a:t>
            </a:r>
          </a:p>
          <a:p>
            <a:pPr marL="285750" indent="-285750">
              <a:buFont typeface="Arial" pitchFamily="34" charset="0"/>
              <a:buChar char="•"/>
            </a:pPr>
            <a:r>
              <a:rPr lang="en-US" sz="2000" b="1" i="1" dirty="0">
                <a:solidFill>
                  <a:schemeClr val="bg1"/>
                </a:solidFill>
              </a:rPr>
              <a:t>Boswell’s biography  of Dr. Johnson has immortalized him as well as the great doctor</a:t>
            </a:r>
          </a:p>
          <a:p>
            <a:r>
              <a:rPr lang="en-US" sz="2000" b="1" i="1" dirty="0">
                <a:solidFill>
                  <a:schemeClr val="bg1"/>
                </a:solidFill>
              </a:rPr>
              <a:t>      GIBBON</a:t>
            </a:r>
          </a:p>
          <a:p>
            <a:r>
              <a:rPr lang="en-US" sz="2000" b="1" i="1" dirty="0">
                <a:solidFill>
                  <a:schemeClr val="bg1"/>
                </a:solidFill>
              </a:rPr>
              <a:t>       LORD HARVEY</a:t>
            </a:r>
          </a:p>
          <a:p>
            <a:r>
              <a:rPr lang="en-US" sz="2000" b="1" i="1" dirty="0">
                <a:solidFill>
                  <a:schemeClr val="bg1"/>
                </a:solidFill>
              </a:rPr>
              <a:t>       JOHN WESLEY</a:t>
            </a:r>
          </a:p>
          <a:p>
            <a:pPr marL="285750" indent="-285750">
              <a:buFont typeface="Arial" pitchFamily="34" charset="0"/>
              <a:buChar char="•"/>
            </a:pPr>
            <a:r>
              <a:rPr lang="en-US" sz="2000" b="1" i="1" dirty="0">
                <a:solidFill>
                  <a:schemeClr val="bg1"/>
                </a:solidFill>
              </a:rPr>
              <a:t> Some of the famous letter writers of the 18</a:t>
            </a:r>
            <a:r>
              <a:rPr lang="en-US" sz="2000" b="1" i="1" baseline="30000" dirty="0">
                <a:solidFill>
                  <a:schemeClr val="bg1"/>
                </a:solidFill>
              </a:rPr>
              <a:t>th</a:t>
            </a:r>
            <a:r>
              <a:rPr lang="en-US" sz="2000" b="1" i="1" dirty="0">
                <a:solidFill>
                  <a:schemeClr val="bg1"/>
                </a:solidFill>
              </a:rPr>
              <a:t> century   </a:t>
            </a:r>
          </a:p>
          <a:p>
            <a:r>
              <a:rPr lang="en-US" sz="2000" b="1" i="1" dirty="0">
                <a:solidFill>
                  <a:schemeClr val="bg1"/>
                </a:solidFill>
              </a:rPr>
              <a:t>       LADY MARY WORLEY MONTAGU</a:t>
            </a:r>
          </a:p>
          <a:p>
            <a:r>
              <a:rPr lang="en-US" sz="2000" b="1" i="1" dirty="0">
                <a:solidFill>
                  <a:schemeClr val="bg1"/>
                </a:solidFill>
              </a:rPr>
              <a:t>       HORACE WALPOLE </a:t>
            </a:r>
          </a:p>
          <a:p>
            <a:r>
              <a:rPr lang="en-US" sz="2000" b="1" i="1" dirty="0">
                <a:solidFill>
                  <a:schemeClr val="bg1"/>
                </a:solidFill>
              </a:rPr>
              <a:t>       COWPER</a:t>
            </a:r>
          </a:p>
          <a:p>
            <a:r>
              <a:rPr lang="en-US" sz="2000" b="1" i="1" dirty="0">
                <a:solidFill>
                  <a:schemeClr val="bg1"/>
                </a:solidFill>
              </a:rPr>
              <a:t>        CHESTERFIELD</a:t>
            </a:r>
          </a:p>
          <a:p>
            <a:r>
              <a:rPr lang="en-US" sz="2000" b="1" i="1" dirty="0">
                <a:solidFill>
                  <a:schemeClr val="bg1"/>
                </a:solidFill>
              </a:rPr>
              <a:t>       GILBERT WHITE</a:t>
            </a:r>
          </a:p>
          <a:p>
            <a:pPr marL="285750" indent="-285750">
              <a:buFont typeface="Arial" pitchFamily="34" charset="0"/>
              <a:buChar char="•"/>
            </a:pPr>
            <a:r>
              <a:rPr lang="en-US" sz="2000" b="1" i="1" dirty="0">
                <a:solidFill>
                  <a:schemeClr val="bg1"/>
                </a:solidFill>
              </a:rPr>
              <a:t>Lord Chesterfield's letter to his son had a universal interest </a:t>
            </a:r>
          </a:p>
          <a:p>
            <a:pPr marL="285750" indent="-285750">
              <a:buFont typeface="Arial" pitchFamily="34" charset="0"/>
              <a:buChar char="•"/>
            </a:pPr>
            <a:r>
              <a:rPr lang="en-US" sz="2000" b="1" i="1" dirty="0">
                <a:solidFill>
                  <a:schemeClr val="bg1"/>
                </a:solidFill>
              </a:rPr>
              <a:t>Dr. Johnson letter to Lord Chesterfield which gave a knock out blow to the system of prearrange</a:t>
            </a:r>
          </a:p>
        </p:txBody>
      </p:sp>
    </p:spTree>
    <p:extLst>
      <p:ext uri="{BB962C8B-B14F-4D97-AF65-F5344CB8AC3E}">
        <p14:creationId xmlns="" xmlns:p14="http://schemas.microsoft.com/office/powerpoint/2010/main" val="1771194522"/>
      </p:ext>
    </p:extLst>
  </p:cSld>
  <p:clrMapOvr>
    <a:masterClrMapping/>
  </p:clrMapOvr>
  <mc:AlternateContent xmlns:mc="http://schemas.openxmlformats.org/markup-compatibility/2006">
    <mc:Choice xmlns="" xmlns:p14="http://schemas.microsoft.com/office/powerpoint/2010/main" Requires="p14">
      <p:transition p14:dur="10">
        <p14:rippl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52400"/>
            <a:ext cx="5638800" cy="2308324"/>
          </a:xfrm>
          <a:prstGeom prst="rect">
            <a:avLst/>
          </a:prstGeom>
          <a:noFill/>
        </p:spPr>
        <p:txBody>
          <a:bodyPr wrap="square" rtlCol="0">
            <a:spAutoFit/>
          </a:bodyPr>
          <a:lstStyle/>
          <a:p>
            <a:pPr algn="ctr"/>
            <a:r>
              <a:rPr lang="en-US" sz="7200" b="1" i="1" dirty="0">
                <a:solidFill>
                  <a:schemeClr val="accent5">
                    <a:lumMod val="75000"/>
                  </a:schemeClr>
                </a:solidFill>
                <a:latin typeface="Algerian" panose="04020705040A02060702" pitchFamily="82" charset="0"/>
                <a:cs typeface="Aharoni" pitchFamily="2" charset="-79"/>
              </a:rPr>
              <a:t>CONCLUSION</a:t>
            </a:r>
          </a:p>
          <a:p>
            <a:pPr algn="ctr"/>
            <a:endParaRPr lang="en-US" sz="7200" b="1" i="1" dirty="0">
              <a:solidFill>
                <a:schemeClr val="accent5">
                  <a:lumMod val="75000"/>
                </a:schemeClr>
              </a:solidFill>
              <a:latin typeface="Algerian" panose="04020705040A02060702" pitchFamily="82" charset="0"/>
              <a:cs typeface="Aharoni" pitchFamily="2" charset="-79"/>
            </a:endParaRPr>
          </a:p>
        </p:txBody>
      </p:sp>
      <p:sp>
        <p:nvSpPr>
          <p:cNvPr id="3" name="TextBox 2"/>
          <p:cNvSpPr txBox="1"/>
          <p:nvPr/>
        </p:nvSpPr>
        <p:spPr>
          <a:xfrm>
            <a:off x="228600" y="1251045"/>
            <a:ext cx="8610600" cy="5016758"/>
          </a:xfrm>
          <a:prstGeom prst="rect">
            <a:avLst/>
          </a:prstGeom>
          <a:noFill/>
        </p:spPr>
        <p:txBody>
          <a:bodyPr wrap="square" rtlCol="0">
            <a:spAutoFit/>
          </a:bodyPr>
          <a:lstStyle/>
          <a:p>
            <a:pPr marL="285750" indent="-285750">
              <a:buFont typeface="Arial" pitchFamily="34" charset="0"/>
              <a:buChar char="•"/>
            </a:pPr>
            <a:r>
              <a:rPr lang="en-US" sz="2000" b="1" i="1" dirty="0">
                <a:solidFill>
                  <a:schemeClr val="bg1"/>
                </a:solidFill>
              </a:rPr>
              <a:t>18</a:t>
            </a:r>
            <a:r>
              <a:rPr lang="en-US" sz="2000" b="1" i="1" baseline="30000" dirty="0">
                <a:solidFill>
                  <a:schemeClr val="bg1"/>
                </a:solidFill>
              </a:rPr>
              <a:t>TH</a:t>
            </a:r>
            <a:r>
              <a:rPr lang="en-US" sz="2000" b="1" i="1" dirty="0">
                <a:solidFill>
                  <a:schemeClr val="bg1"/>
                </a:solidFill>
              </a:rPr>
              <a:t> century was an important age for English Literature.</a:t>
            </a:r>
          </a:p>
          <a:p>
            <a:pPr marL="285750" indent="-285750">
              <a:buFont typeface="Arial" pitchFamily="34" charset="0"/>
              <a:buChar char="•"/>
            </a:pPr>
            <a:r>
              <a:rPr lang="en-US" sz="2000" b="1" i="1" dirty="0">
                <a:solidFill>
                  <a:schemeClr val="bg1"/>
                </a:solidFill>
              </a:rPr>
              <a:t>As always literature reflected the life of the times ; the intellectual climate of the period veered more towards the development of the prose genres.</a:t>
            </a:r>
          </a:p>
          <a:p>
            <a:pPr marL="285750" indent="-285750">
              <a:buFont typeface="Arial" pitchFamily="34" charset="0"/>
              <a:buChar char="•"/>
            </a:pPr>
            <a:r>
              <a:rPr lang="en-US" sz="2000" b="1" i="1" dirty="0">
                <a:solidFill>
                  <a:schemeClr val="bg1"/>
                </a:solidFill>
              </a:rPr>
              <a:t>Writers now concentrated on addressing society and not individuals.</a:t>
            </a:r>
          </a:p>
          <a:p>
            <a:pPr marL="285750" indent="-285750">
              <a:buFont typeface="Arial" pitchFamily="34" charset="0"/>
              <a:buChar char="•"/>
            </a:pPr>
            <a:r>
              <a:rPr lang="en-US" sz="2000" b="1" i="1" dirty="0">
                <a:solidFill>
                  <a:schemeClr val="bg1"/>
                </a:solidFill>
              </a:rPr>
              <a:t>It was an age of satirical and didactic verses and essays of criticism.</a:t>
            </a:r>
          </a:p>
          <a:p>
            <a:pPr marL="285750" indent="-285750">
              <a:buFont typeface="Arial" pitchFamily="34" charset="0"/>
              <a:buChar char="•"/>
            </a:pPr>
            <a:r>
              <a:rPr lang="en-US" sz="2000" b="1" i="1" dirty="0">
                <a:solidFill>
                  <a:schemeClr val="bg1"/>
                </a:solidFill>
              </a:rPr>
              <a:t>It was an age of classical revival of Greece  and Rome.</a:t>
            </a:r>
          </a:p>
          <a:p>
            <a:pPr marL="285750" indent="-285750">
              <a:buFont typeface="Arial" pitchFamily="34" charset="0"/>
              <a:buChar char="•"/>
            </a:pPr>
            <a:r>
              <a:rPr lang="en-US" sz="2000" b="1" i="1" dirty="0">
                <a:solidFill>
                  <a:schemeClr val="bg1"/>
                </a:solidFill>
              </a:rPr>
              <a:t>18</a:t>
            </a:r>
            <a:r>
              <a:rPr lang="en-US" sz="2000" b="1" i="1" baseline="30000" dirty="0">
                <a:solidFill>
                  <a:schemeClr val="bg1"/>
                </a:solidFill>
              </a:rPr>
              <a:t>th</a:t>
            </a:r>
            <a:r>
              <a:rPr lang="en-US" sz="2000" b="1" i="1" dirty="0">
                <a:solidFill>
                  <a:schemeClr val="bg1"/>
                </a:solidFill>
              </a:rPr>
              <a:t> century was basically known as the “age of Prose and Reason “, because prose, flourished in this age  . Even poetry became prosaic.</a:t>
            </a:r>
          </a:p>
          <a:p>
            <a:pPr marL="285750" indent="-285750">
              <a:buFont typeface="Arial" pitchFamily="34" charset="0"/>
              <a:buChar char="•"/>
            </a:pPr>
            <a:r>
              <a:rPr lang="en-US" sz="2000" b="1" i="1" dirty="0">
                <a:solidFill>
                  <a:schemeClr val="bg1"/>
                </a:solidFill>
              </a:rPr>
              <a:t>Satire was main weapon of writers to improve the society.</a:t>
            </a:r>
          </a:p>
          <a:p>
            <a:pPr marL="285750" indent="-285750">
              <a:buFont typeface="Arial" pitchFamily="34" charset="0"/>
              <a:buChar char="•"/>
            </a:pPr>
            <a:r>
              <a:rPr lang="en-US" sz="2000" b="1" i="1" dirty="0">
                <a:solidFill>
                  <a:schemeClr val="bg1"/>
                </a:solidFill>
              </a:rPr>
              <a:t>Many important prose writers like DANIEL DEFOE,JONATHAN SWIFT,SAMUEL RICHARDSON, JOSEPH ADDISON, RICHARD STEELE etc. flourished in this age .</a:t>
            </a:r>
          </a:p>
          <a:p>
            <a:pPr marL="285750" indent="-285750">
              <a:buFont typeface="Arial" pitchFamily="34" charset="0"/>
              <a:buChar char="•"/>
            </a:pPr>
            <a:r>
              <a:rPr lang="en-US" sz="2000" b="1" i="1" dirty="0">
                <a:solidFill>
                  <a:schemeClr val="bg1"/>
                </a:solidFill>
              </a:rPr>
              <a:t>Periodical essays played a vital role and a revolution of this genre started in this period. It was welcomed by masses as it was a light literature.</a:t>
            </a:r>
          </a:p>
          <a:p>
            <a:pPr marL="285750" indent="-285750">
              <a:buFont typeface="Arial" pitchFamily="34" charset="0"/>
              <a:buChar char="•"/>
            </a:pPr>
            <a:r>
              <a:rPr lang="en-US" sz="2000" b="1" i="1" dirty="0">
                <a:solidFill>
                  <a:schemeClr val="bg1"/>
                </a:solidFill>
              </a:rPr>
              <a:t>Thus , Augustan Age is the backbone in the history of English Literature as it gave many important genres like satires, periodical essays, biographies and most important NOVELS . </a:t>
            </a:r>
          </a:p>
        </p:txBody>
      </p:sp>
    </p:spTree>
    <p:extLst>
      <p:ext uri="{BB962C8B-B14F-4D97-AF65-F5344CB8AC3E}">
        <p14:creationId xmlns="" xmlns:p14="http://schemas.microsoft.com/office/powerpoint/2010/main" val="849002391"/>
      </p:ext>
    </p:extLst>
  </p:cSld>
  <p:clrMapOvr>
    <a:masterClrMapping/>
  </p:clrMapOvr>
  <mc:AlternateContent xmlns:mc="http://schemas.openxmlformats.org/markup-compatibility/2006">
    <mc:Choice xmlns="" xmlns:p14="http://schemas.microsoft.com/office/powerpoint/2010/main" Requires="p14">
      <p:transition p14:dur="10">
        <p14:rippl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228600" y="154674"/>
            <a:ext cx="8430904" cy="3046988"/>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9600" b="1" i="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itchFamily="82" charset="0"/>
              </a:rPr>
              <a:t>THANK </a:t>
            </a:r>
          </a:p>
          <a:p>
            <a:pPr algn="ctr"/>
            <a:r>
              <a:rPr lang="en-US" sz="9600" b="1" i="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itchFamily="82" charset="0"/>
              </a:rPr>
              <a:t>YOU</a:t>
            </a:r>
            <a:endParaRPr lang="en-US" sz="9600" b="1" i="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itchFamily="82" charset="0"/>
            </a:endParaRPr>
          </a:p>
        </p:txBody>
      </p:sp>
    </p:spTree>
    <p:extLst>
      <p:ext uri="{BB962C8B-B14F-4D97-AF65-F5344CB8AC3E}">
        <p14:creationId xmlns="" xmlns:p14="http://schemas.microsoft.com/office/powerpoint/2010/main" val="1761063458"/>
      </p:ext>
    </p:extLst>
  </p:cSld>
  <p:clrMapOvr>
    <a:masterClrMapping/>
  </p:clrMapOvr>
  <mc:AlternateContent xmlns:mc="http://schemas.openxmlformats.org/markup-compatibility/2006">
    <mc:Choice xmlns="" xmlns:p14="http://schemas.microsoft.com/office/powerpoint/2010/main" Requires="p14">
      <p:transition p14:dur="10">
        <p14:rippl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0000"/>
          </a:stretch>
        </a:blipFill>
        <a:effectLst/>
      </p:bgPr>
    </p:bg>
    <p:spTree>
      <p:nvGrpSpPr>
        <p:cNvPr id="1" name=""/>
        <p:cNvGrpSpPr/>
        <p:nvPr/>
      </p:nvGrpSpPr>
      <p:grpSpPr>
        <a:xfrm>
          <a:off x="0" y="0"/>
          <a:ext cx="0" cy="0"/>
          <a:chOff x="0" y="0"/>
          <a:chExt cx="0" cy="0"/>
        </a:xfrm>
      </p:grpSpPr>
      <p:sp>
        <p:nvSpPr>
          <p:cNvPr id="4" name="TextBox 3"/>
          <p:cNvSpPr txBox="1"/>
          <p:nvPr/>
        </p:nvSpPr>
        <p:spPr>
          <a:xfrm>
            <a:off x="533400" y="174008"/>
            <a:ext cx="7696200" cy="1015663"/>
          </a:xfrm>
          <a:prstGeom prst="rect">
            <a:avLst/>
          </a:prstGeom>
          <a:noFill/>
        </p:spPr>
        <p:txBody>
          <a:bodyPr wrap="square" rtlCol="0">
            <a:spAutoFit/>
          </a:bodyPr>
          <a:lstStyle/>
          <a:p>
            <a:pPr algn="ctr"/>
            <a:r>
              <a:rPr lang="en-US" sz="6000" b="1" dirty="0">
                <a:solidFill>
                  <a:schemeClr val="accent5">
                    <a:lumMod val="75000"/>
                  </a:schemeClr>
                </a:solidFill>
                <a:latin typeface="Algerian" pitchFamily="82" charset="0"/>
                <a:cs typeface="Aharoni" pitchFamily="2" charset="-79"/>
              </a:rPr>
              <a:t>CONTENTS</a:t>
            </a:r>
          </a:p>
        </p:txBody>
      </p:sp>
      <p:sp>
        <p:nvSpPr>
          <p:cNvPr id="5" name="TextBox 4"/>
          <p:cNvSpPr txBox="1"/>
          <p:nvPr/>
        </p:nvSpPr>
        <p:spPr>
          <a:xfrm>
            <a:off x="419100" y="1232889"/>
            <a:ext cx="7924800" cy="6001643"/>
          </a:xfrm>
          <a:prstGeom prst="rect">
            <a:avLst/>
          </a:prstGeom>
          <a:noFill/>
        </p:spPr>
        <p:txBody>
          <a:bodyPr wrap="square" rtlCol="0">
            <a:spAutoFit/>
          </a:bodyPr>
          <a:lstStyle/>
          <a:p>
            <a:endParaRPr lang="en-US" sz="2400" b="1" i="1" dirty="0">
              <a:solidFill>
                <a:schemeClr val="accent3">
                  <a:lumMod val="60000"/>
                  <a:lumOff val="40000"/>
                </a:schemeClr>
              </a:solidFill>
              <a:latin typeface="Aharoni" pitchFamily="2" charset="-79"/>
              <a:cs typeface="Aharoni" pitchFamily="2" charset="-79"/>
            </a:endParaRPr>
          </a:p>
          <a:p>
            <a:pPr marL="285750" indent="-285750">
              <a:buFont typeface="Arial" pitchFamily="34" charset="0"/>
              <a:buChar char="•"/>
            </a:pPr>
            <a:r>
              <a:rPr lang="en-US" sz="2400" b="1" i="1" dirty="0">
                <a:solidFill>
                  <a:schemeClr val="accent3">
                    <a:lumMod val="60000"/>
                    <a:lumOff val="40000"/>
                  </a:schemeClr>
                </a:solidFill>
                <a:latin typeface="Aharoni" pitchFamily="2" charset="-79"/>
                <a:cs typeface="Aharoni" pitchFamily="2" charset="-79"/>
              </a:rPr>
              <a:t>INTRODUCTION</a:t>
            </a:r>
          </a:p>
          <a:p>
            <a:pPr marL="285750" indent="-285750">
              <a:buFont typeface="Arial" pitchFamily="34" charset="0"/>
              <a:buChar char="•"/>
            </a:pPr>
            <a:r>
              <a:rPr lang="en-US" sz="2400" b="1" i="1" dirty="0">
                <a:solidFill>
                  <a:schemeClr val="accent3">
                    <a:lumMod val="60000"/>
                    <a:lumOff val="40000"/>
                  </a:schemeClr>
                </a:solidFill>
                <a:latin typeface="Aharoni" pitchFamily="2" charset="-79"/>
                <a:cs typeface="Aharoni" pitchFamily="2" charset="-79"/>
              </a:rPr>
              <a:t>AGE OF ‘PROSE’ AND REASON</a:t>
            </a:r>
          </a:p>
          <a:p>
            <a:pPr marL="285750" indent="-285750">
              <a:buFont typeface="Arial" pitchFamily="34" charset="0"/>
              <a:buChar char="•"/>
            </a:pPr>
            <a:r>
              <a:rPr lang="en-US" sz="2400" b="1" i="1" dirty="0">
                <a:solidFill>
                  <a:schemeClr val="accent3">
                    <a:lumMod val="60000"/>
                    <a:lumOff val="40000"/>
                  </a:schemeClr>
                </a:solidFill>
                <a:latin typeface="Aharoni" pitchFamily="2" charset="-79"/>
                <a:cs typeface="Aharoni" pitchFamily="2" charset="-79"/>
              </a:rPr>
              <a:t>DIFFERENT NAMES AND REASONS</a:t>
            </a:r>
          </a:p>
          <a:p>
            <a:pPr marL="342900" indent="-342900">
              <a:buFont typeface="Arial" pitchFamily="34" charset="0"/>
              <a:buChar char="•"/>
            </a:pPr>
            <a:r>
              <a:rPr lang="en-US" sz="2400" b="1" i="1" dirty="0">
                <a:solidFill>
                  <a:schemeClr val="accent3">
                    <a:lumMod val="60000"/>
                    <a:lumOff val="40000"/>
                  </a:schemeClr>
                </a:solidFill>
                <a:latin typeface="Aharoni" pitchFamily="2" charset="-79"/>
                <a:cs typeface="Aharoni" pitchFamily="2" charset="-79"/>
              </a:rPr>
              <a:t>FAMOUS WRITER</a:t>
            </a:r>
          </a:p>
          <a:p>
            <a:pPr marL="342900" indent="-342900">
              <a:buFont typeface="+mj-lt"/>
              <a:buAutoNum type="arabicPeriod"/>
            </a:pPr>
            <a:r>
              <a:rPr lang="en-US" sz="2400" b="1" i="1" dirty="0">
                <a:solidFill>
                  <a:schemeClr val="accent3">
                    <a:lumMod val="60000"/>
                    <a:lumOff val="40000"/>
                  </a:schemeClr>
                </a:solidFill>
                <a:latin typeface="Aharoni" pitchFamily="2" charset="-79"/>
                <a:cs typeface="Aharoni" pitchFamily="2" charset="-79"/>
              </a:rPr>
              <a:t>DANIEL DEFOE</a:t>
            </a:r>
          </a:p>
          <a:p>
            <a:pPr marL="342900" indent="-342900">
              <a:buFont typeface="+mj-lt"/>
              <a:buAutoNum type="arabicPeriod"/>
            </a:pPr>
            <a:r>
              <a:rPr lang="en-US" sz="2400" b="1" i="1" dirty="0">
                <a:solidFill>
                  <a:schemeClr val="accent3">
                    <a:lumMod val="60000"/>
                    <a:lumOff val="40000"/>
                  </a:schemeClr>
                </a:solidFill>
                <a:latin typeface="Aharoni" pitchFamily="2" charset="-79"/>
                <a:cs typeface="Aharoni" pitchFamily="2" charset="-79"/>
              </a:rPr>
              <a:t>JONATHAN SWIFT</a:t>
            </a:r>
          </a:p>
          <a:p>
            <a:pPr marL="342900" indent="-342900">
              <a:buFont typeface="+mj-lt"/>
              <a:buAutoNum type="arabicPeriod"/>
            </a:pPr>
            <a:r>
              <a:rPr lang="en-US" sz="2400" b="1" i="1" dirty="0">
                <a:solidFill>
                  <a:schemeClr val="accent3">
                    <a:lumMod val="60000"/>
                    <a:lumOff val="40000"/>
                  </a:schemeClr>
                </a:solidFill>
                <a:latin typeface="Aharoni" pitchFamily="2" charset="-79"/>
                <a:cs typeface="Aharoni" pitchFamily="2" charset="-79"/>
              </a:rPr>
              <a:t>SAMUEL RICHERDSON</a:t>
            </a:r>
          </a:p>
          <a:p>
            <a:pPr marL="342900" indent="-342900">
              <a:buFont typeface="+mj-lt"/>
              <a:buAutoNum type="arabicPeriod"/>
            </a:pPr>
            <a:r>
              <a:rPr lang="en-US" sz="2400" b="1" i="1" dirty="0">
                <a:solidFill>
                  <a:schemeClr val="accent3">
                    <a:lumMod val="60000"/>
                    <a:lumOff val="40000"/>
                  </a:schemeClr>
                </a:solidFill>
                <a:latin typeface="Aharoni" pitchFamily="2" charset="-79"/>
                <a:cs typeface="Aharoni" pitchFamily="2" charset="-79"/>
              </a:rPr>
              <a:t>HENRY FIELDING</a:t>
            </a:r>
          </a:p>
          <a:p>
            <a:pPr marL="342900" indent="-342900">
              <a:buFont typeface="+mj-lt"/>
              <a:buAutoNum type="arabicPeriod"/>
            </a:pPr>
            <a:r>
              <a:rPr lang="en-US" sz="2400" b="1" i="1" dirty="0">
                <a:solidFill>
                  <a:schemeClr val="accent3">
                    <a:lumMod val="60000"/>
                    <a:lumOff val="40000"/>
                  </a:schemeClr>
                </a:solidFill>
                <a:latin typeface="Aharoni" pitchFamily="2" charset="-79"/>
                <a:cs typeface="Aharoni" pitchFamily="2" charset="-79"/>
              </a:rPr>
              <a:t>OLIVER GOLDSMITH</a:t>
            </a:r>
          </a:p>
          <a:p>
            <a:pPr marL="342900" indent="-342900">
              <a:buFont typeface="+mj-lt"/>
              <a:buAutoNum type="arabicPeriod"/>
            </a:pPr>
            <a:r>
              <a:rPr lang="en-US" sz="2400" b="1" i="1" dirty="0">
                <a:solidFill>
                  <a:schemeClr val="accent3">
                    <a:lumMod val="60000"/>
                    <a:lumOff val="40000"/>
                  </a:schemeClr>
                </a:solidFill>
                <a:latin typeface="Aharoni" pitchFamily="2" charset="-79"/>
                <a:cs typeface="Aharoni" pitchFamily="2" charset="-79"/>
              </a:rPr>
              <a:t>FANNY BURNEY </a:t>
            </a:r>
          </a:p>
          <a:p>
            <a:pPr marL="285750" indent="-285750">
              <a:buFont typeface="Arial" pitchFamily="34" charset="0"/>
              <a:buChar char="•"/>
            </a:pPr>
            <a:r>
              <a:rPr lang="en-US" sz="2400" b="1" i="1" dirty="0">
                <a:solidFill>
                  <a:schemeClr val="accent3">
                    <a:lumMod val="60000"/>
                    <a:lumOff val="40000"/>
                  </a:schemeClr>
                </a:solidFill>
                <a:latin typeface="Aharoni" pitchFamily="2" charset="-79"/>
                <a:cs typeface="Aharoni" pitchFamily="2" charset="-79"/>
              </a:rPr>
              <a:t>PERIODICAL ESSAYS</a:t>
            </a:r>
          </a:p>
          <a:p>
            <a:pPr marL="285750" indent="-285750">
              <a:buFont typeface="Arial" pitchFamily="34" charset="0"/>
              <a:buChar char="•"/>
            </a:pPr>
            <a:r>
              <a:rPr lang="en-US" sz="2400" b="1" i="1" dirty="0">
                <a:solidFill>
                  <a:schemeClr val="accent3">
                    <a:lumMod val="60000"/>
                    <a:lumOff val="40000"/>
                  </a:schemeClr>
                </a:solidFill>
                <a:latin typeface="Aharoni" pitchFamily="2" charset="-79"/>
                <a:cs typeface="Aharoni" pitchFamily="2" charset="-79"/>
              </a:rPr>
              <a:t>MISCELLANIOUS PROSE WRITERS</a:t>
            </a:r>
          </a:p>
          <a:p>
            <a:pPr marL="285750" indent="-285750">
              <a:buFont typeface="Arial" pitchFamily="34" charset="0"/>
              <a:buChar char="•"/>
            </a:pPr>
            <a:r>
              <a:rPr lang="en-US" sz="2400" b="1" i="1" dirty="0">
                <a:solidFill>
                  <a:schemeClr val="accent3">
                    <a:lumMod val="60000"/>
                    <a:lumOff val="40000"/>
                  </a:schemeClr>
                </a:solidFill>
                <a:latin typeface="Aharoni" pitchFamily="2" charset="-79"/>
                <a:cs typeface="Aharoni" pitchFamily="2" charset="-79"/>
              </a:rPr>
              <a:t>CONCLUSION</a:t>
            </a:r>
          </a:p>
          <a:p>
            <a:endParaRPr lang="en-US" sz="2400" b="1" i="1" dirty="0">
              <a:solidFill>
                <a:schemeClr val="accent3">
                  <a:lumMod val="60000"/>
                  <a:lumOff val="40000"/>
                </a:schemeClr>
              </a:solidFill>
              <a:latin typeface="Aharoni" pitchFamily="2" charset="-79"/>
              <a:cs typeface="Aharoni" pitchFamily="2" charset="-79"/>
            </a:endParaRPr>
          </a:p>
          <a:p>
            <a:pPr marL="285750" indent="-285750">
              <a:buFont typeface="Arial" pitchFamily="34" charset="0"/>
              <a:buChar char="•"/>
            </a:pPr>
            <a:endParaRPr lang="en-US" sz="2400" b="1" i="1" dirty="0">
              <a:solidFill>
                <a:schemeClr val="accent3">
                  <a:lumMod val="60000"/>
                  <a:lumOff val="40000"/>
                </a:schemeClr>
              </a:solidFill>
              <a:latin typeface="Aharoni" pitchFamily="2" charset="-79"/>
              <a:cs typeface="Aharoni" pitchFamily="2" charset="-79"/>
            </a:endParaRPr>
          </a:p>
        </p:txBody>
      </p:sp>
    </p:spTree>
    <p:extLst>
      <p:ext uri="{BB962C8B-B14F-4D97-AF65-F5344CB8AC3E}">
        <p14:creationId xmlns="" xmlns:p14="http://schemas.microsoft.com/office/powerpoint/2010/main" val="4272475337"/>
      </p:ext>
    </p:extLst>
  </p:cSld>
  <p:clrMapOvr>
    <a:masterClrMapping/>
  </p:clrMapOvr>
  <mc:AlternateContent xmlns:mc="http://schemas.openxmlformats.org/markup-compatibility/2006">
    <mc:Choice xmlns="" xmlns:p14="http://schemas.microsoft.com/office/powerpoint/2010/main" Requires="p14">
      <p:transition p14:dur="10">
        <p14:rippl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TextBox 4"/>
          <p:cNvSpPr txBox="1"/>
          <p:nvPr/>
        </p:nvSpPr>
        <p:spPr>
          <a:xfrm>
            <a:off x="76200" y="62679"/>
            <a:ext cx="8991600" cy="7078861"/>
          </a:xfrm>
          <a:prstGeom prst="rect">
            <a:avLst/>
          </a:prstGeom>
          <a:noFill/>
        </p:spPr>
        <p:txBody>
          <a:bodyPr wrap="square" rtlCol="0">
            <a:spAutoFit/>
          </a:bodyPr>
          <a:lstStyle/>
          <a:p>
            <a:pPr algn="ctr"/>
            <a:r>
              <a:rPr lang="en-US" sz="5400" b="1" i="1" dirty="0">
                <a:solidFill>
                  <a:schemeClr val="accent6">
                    <a:lumMod val="20000"/>
                    <a:lumOff val="80000"/>
                  </a:schemeClr>
                </a:solidFill>
                <a:latin typeface="Aharoni" pitchFamily="2" charset="-79"/>
                <a:cs typeface="Aharoni" pitchFamily="2" charset="-79"/>
              </a:rPr>
              <a:t>INTRODUCTION</a:t>
            </a:r>
          </a:p>
          <a:p>
            <a:pPr marL="457200" indent="-457200">
              <a:buFont typeface="Arial" pitchFamily="34" charset="0"/>
              <a:buChar char="•"/>
            </a:pPr>
            <a:r>
              <a:rPr lang="en-US" sz="2800" b="1" i="1" dirty="0">
                <a:solidFill>
                  <a:schemeClr val="accent5">
                    <a:lumMod val="60000"/>
                    <a:lumOff val="40000"/>
                  </a:schemeClr>
                </a:solidFill>
                <a:cs typeface="Aharoni" pitchFamily="2" charset="-79"/>
              </a:rPr>
              <a:t>The period from 1700A.D to1785 A.D commonly referred to as Pseudo classical or Neo –classical age.</a:t>
            </a:r>
          </a:p>
          <a:p>
            <a:pPr marL="457200" indent="-457200">
              <a:buFont typeface="Arial" pitchFamily="34" charset="0"/>
              <a:buChar char="•"/>
            </a:pPr>
            <a:r>
              <a:rPr lang="en-US" sz="2800" b="1" i="1" dirty="0">
                <a:solidFill>
                  <a:schemeClr val="accent5">
                    <a:lumMod val="60000"/>
                    <a:lumOff val="40000"/>
                  </a:schemeClr>
                </a:solidFill>
                <a:cs typeface="Aharoni" pitchFamily="2" charset="-79"/>
              </a:rPr>
              <a:t>During this time first Queen Anne and then three Georges ruled over England.</a:t>
            </a:r>
          </a:p>
          <a:p>
            <a:pPr marL="457200" indent="-457200">
              <a:buFont typeface="Arial" pitchFamily="34" charset="0"/>
              <a:buChar char="•"/>
            </a:pPr>
            <a:r>
              <a:rPr lang="en-US" sz="2800" b="1" i="1" dirty="0">
                <a:solidFill>
                  <a:schemeClr val="accent5">
                    <a:lumMod val="60000"/>
                    <a:lumOff val="40000"/>
                  </a:schemeClr>
                </a:solidFill>
                <a:cs typeface="Aharoni" pitchFamily="2" charset="-79"/>
              </a:rPr>
              <a:t>Matthew Arnold refers to the period as</a:t>
            </a:r>
            <a:r>
              <a:rPr lang="en-US" sz="2800" b="1" i="1" dirty="0">
                <a:solidFill>
                  <a:schemeClr val="bg1"/>
                </a:solidFill>
                <a:cs typeface="Aharoni" pitchFamily="2" charset="-79"/>
              </a:rPr>
              <a:t> </a:t>
            </a:r>
            <a:r>
              <a:rPr lang="en-US" sz="2800" b="1" i="1" u="sng" dirty="0">
                <a:solidFill>
                  <a:schemeClr val="bg2">
                    <a:lumMod val="50000"/>
                  </a:schemeClr>
                </a:solidFill>
                <a:cs typeface="Aharoni" pitchFamily="2" charset="-79"/>
              </a:rPr>
              <a:t>“Our admirable and  indispensable 18</a:t>
            </a:r>
            <a:r>
              <a:rPr lang="en-US" sz="2800" b="1" i="1" u="sng" baseline="30000" dirty="0">
                <a:solidFill>
                  <a:schemeClr val="bg2">
                    <a:lumMod val="50000"/>
                  </a:schemeClr>
                </a:solidFill>
                <a:cs typeface="Aharoni" pitchFamily="2" charset="-79"/>
              </a:rPr>
              <a:t>th</a:t>
            </a:r>
            <a:r>
              <a:rPr lang="en-US" sz="2800" b="1" i="1" u="sng" dirty="0">
                <a:solidFill>
                  <a:schemeClr val="bg2">
                    <a:lumMod val="50000"/>
                  </a:schemeClr>
                </a:solidFill>
                <a:cs typeface="Aharoni" pitchFamily="2" charset="-79"/>
              </a:rPr>
              <a:t> century” </a:t>
            </a:r>
            <a:r>
              <a:rPr lang="en-US" sz="2800" b="1" i="1" dirty="0">
                <a:solidFill>
                  <a:schemeClr val="accent5">
                    <a:lumMod val="60000"/>
                    <a:lumOff val="40000"/>
                  </a:schemeClr>
                </a:solidFill>
                <a:cs typeface="Aharoni" pitchFamily="2" charset="-79"/>
              </a:rPr>
              <a:t>for the age saw the rise of social essay and the novel and development of modern prose style.</a:t>
            </a:r>
          </a:p>
          <a:p>
            <a:pPr marL="457200" indent="-457200">
              <a:buFont typeface="Arial" pitchFamily="34" charset="0"/>
              <a:buChar char="•"/>
            </a:pPr>
            <a:r>
              <a:rPr lang="en-US" sz="2800" b="1" i="1" dirty="0">
                <a:solidFill>
                  <a:schemeClr val="accent5">
                    <a:lumMod val="60000"/>
                    <a:lumOff val="40000"/>
                  </a:schemeClr>
                </a:solidFill>
                <a:cs typeface="Aharoni" pitchFamily="2" charset="-79"/>
              </a:rPr>
              <a:t>Even the poetry was also prosaic.</a:t>
            </a:r>
          </a:p>
          <a:p>
            <a:pPr marL="457200" indent="-457200">
              <a:buFont typeface="Arial" pitchFamily="34" charset="0"/>
              <a:buChar char="•"/>
            </a:pPr>
            <a:r>
              <a:rPr lang="en-US" sz="2800" b="1" i="1" dirty="0">
                <a:solidFill>
                  <a:schemeClr val="accent5">
                    <a:lumMod val="60000"/>
                    <a:lumOff val="40000"/>
                  </a:schemeClr>
                </a:solidFill>
                <a:cs typeface="Aharoni" pitchFamily="2" charset="-79"/>
              </a:rPr>
              <a:t>As during the Restoration Era ,in this age  the French</a:t>
            </a:r>
            <a:r>
              <a:rPr lang="en-US" sz="2800" b="1" i="1" dirty="0">
                <a:solidFill>
                  <a:schemeClr val="bg1"/>
                </a:solidFill>
                <a:cs typeface="Aharoni" pitchFamily="2" charset="-79"/>
              </a:rPr>
              <a:t> </a:t>
            </a:r>
            <a:r>
              <a:rPr lang="en-US" sz="2800" b="1" i="1" dirty="0">
                <a:solidFill>
                  <a:schemeClr val="accent5">
                    <a:lumMod val="60000"/>
                    <a:lumOff val="40000"/>
                  </a:schemeClr>
                </a:solidFill>
                <a:cs typeface="Aharoni" pitchFamily="2" charset="-79"/>
              </a:rPr>
              <a:t>influence</a:t>
            </a:r>
            <a:r>
              <a:rPr lang="en-US" sz="2800" b="1" i="1" dirty="0">
                <a:solidFill>
                  <a:schemeClr val="bg1"/>
                </a:solidFill>
                <a:cs typeface="Aharoni" pitchFamily="2" charset="-79"/>
              </a:rPr>
              <a:t> </a:t>
            </a:r>
            <a:r>
              <a:rPr lang="en-US" sz="2800" b="1" i="1" u="sng" dirty="0">
                <a:solidFill>
                  <a:schemeClr val="bg2">
                    <a:lumMod val="50000"/>
                  </a:schemeClr>
                </a:solidFill>
                <a:cs typeface="Aharoni" pitchFamily="2" charset="-79"/>
              </a:rPr>
              <a:t>pre-dominated and neo-classicism became more rigid and stringent</a:t>
            </a:r>
            <a:r>
              <a:rPr lang="en-US" sz="2800" b="1" i="1" dirty="0">
                <a:solidFill>
                  <a:schemeClr val="accent5">
                    <a:lumMod val="60000"/>
                    <a:lumOff val="40000"/>
                  </a:schemeClr>
                </a:solidFill>
                <a:cs typeface="Aharoni" pitchFamily="2" charset="-79"/>
              </a:rPr>
              <a:t>.</a:t>
            </a:r>
          </a:p>
          <a:p>
            <a:pPr marL="457200" indent="-457200">
              <a:buFont typeface="Arial" pitchFamily="34" charset="0"/>
              <a:buChar char="•"/>
            </a:pPr>
            <a:endParaRPr lang="en-US" sz="3200" b="1" i="1" dirty="0">
              <a:solidFill>
                <a:srgbClr val="FFC000"/>
              </a:solidFill>
              <a:latin typeface="Aharoni" pitchFamily="2" charset="-79"/>
              <a:cs typeface="Aharoni" pitchFamily="2" charset="-79"/>
            </a:endParaRPr>
          </a:p>
          <a:p>
            <a:pPr marL="457200" indent="-457200">
              <a:buFont typeface="Arial" pitchFamily="34" charset="0"/>
              <a:buChar char="•"/>
            </a:pPr>
            <a:endParaRPr lang="en-US" sz="3200" b="1" i="1" dirty="0">
              <a:solidFill>
                <a:srgbClr val="FFC000"/>
              </a:solidFill>
              <a:latin typeface="Aharoni" pitchFamily="2" charset="-79"/>
              <a:cs typeface="Aharoni" pitchFamily="2" charset="-79"/>
            </a:endParaRPr>
          </a:p>
        </p:txBody>
      </p:sp>
    </p:spTree>
    <p:extLst>
      <p:ext uri="{BB962C8B-B14F-4D97-AF65-F5344CB8AC3E}">
        <p14:creationId xmlns="" xmlns:p14="http://schemas.microsoft.com/office/powerpoint/2010/main" val="1928418132"/>
      </p:ext>
    </p:extLst>
  </p:cSld>
  <p:clrMapOvr>
    <a:masterClrMapping/>
  </p:clrMapOvr>
  <mc:AlternateContent xmlns:mc="http://schemas.openxmlformats.org/markup-compatibility/2006">
    <mc:Choice xmlns="" xmlns:p14="http://schemas.microsoft.com/office/powerpoint/2010/main" Requires="p14">
      <p:transition p14:dur="10">
        <p14:rippl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4" name="TextBox 3"/>
          <p:cNvSpPr txBox="1"/>
          <p:nvPr/>
        </p:nvSpPr>
        <p:spPr>
          <a:xfrm>
            <a:off x="76200" y="152400"/>
            <a:ext cx="8991600" cy="5693866"/>
          </a:xfrm>
          <a:prstGeom prst="rect">
            <a:avLst/>
          </a:prstGeom>
          <a:noFill/>
        </p:spPr>
        <p:txBody>
          <a:bodyPr wrap="square" rtlCol="0">
            <a:spAutoFit/>
          </a:bodyPr>
          <a:lstStyle/>
          <a:p>
            <a:pPr marL="457200" indent="-457200">
              <a:buFont typeface="Arial" pitchFamily="34" charset="0"/>
              <a:buChar char="•"/>
            </a:pPr>
            <a:r>
              <a:rPr lang="en-US" sz="2800" b="1" i="1" dirty="0">
                <a:solidFill>
                  <a:schemeClr val="accent5">
                    <a:lumMod val="40000"/>
                    <a:lumOff val="60000"/>
                  </a:schemeClr>
                </a:solidFill>
              </a:rPr>
              <a:t> The rise of two political parties the Whig and the Tory       </a:t>
            </a:r>
          </a:p>
          <a:p>
            <a:pPr marL="457200" indent="-457200">
              <a:buFont typeface="Arial" pitchFamily="34" charset="0"/>
              <a:buChar char="•"/>
            </a:pPr>
            <a:r>
              <a:rPr lang="en-US" sz="2800" b="1" i="1" dirty="0">
                <a:solidFill>
                  <a:schemeClr val="accent5">
                    <a:lumMod val="40000"/>
                    <a:lumOff val="60000"/>
                  </a:schemeClr>
                </a:solidFill>
              </a:rPr>
              <a:t>There was a number of political clubs and coffee houses which became the centre of fashionable and public life. The coffee-houses were entirely dominated by the party, people gathered there to show their ‘Wit’ .</a:t>
            </a:r>
          </a:p>
          <a:p>
            <a:pPr marL="457200" indent="-457200">
              <a:buFont typeface="Arial" pitchFamily="34" charset="0"/>
              <a:buChar char="•"/>
            </a:pPr>
            <a:r>
              <a:rPr lang="en-US" sz="2800" b="1" i="1" dirty="0">
                <a:solidFill>
                  <a:schemeClr val="accent5">
                    <a:lumMod val="40000"/>
                    <a:lumOff val="60000"/>
                  </a:schemeClr>
                </a:solidFill>
              </a:rPr>
              <a:t>Women were treated with scant respect and their social status in general was low.\</a:t>
            </a:r>
          </a:p>
          <a:p>
            <a:pPr marL="457200" indent="-457200">
              <a:buFont typeface="Arial" pitchFamily="34" charset="0"/>
              <a:buChar char="•"/>
            </a:pPr>
            <a:r>
              <a:rPr lang="en-US" sz="2800" b="1" i="1" dirty="0">
                <a:solidFill>
                  <a:schemeClr val="accent5">
                    <a:lumMod val="40000"/>
                    <a:lumOff val="60000"/>
                  </a:schemeClr>
                </a:solidFill>
              </a:rPr>
              <a:t>It was an Age of immorality and corruption.</a:t>
            </a:r>
            <a:r>
              <a:rPr lang="en-US" sz="2800" b="1" i="1" dirty="0">
                <a:solidFill>
                  <a:schemeClr val="tx2">
                    <a:lumMod val="20000"/>
                    <a:lumOff val="80000"/>
                  </a:schemeClr>
                </a:solidFill>
                <a:cs typeface="Aharoni" pitchFamily="2" charset="-79"/>
              </a:rPr>
              <a:t> The new class of Readers:-</a:t>
            </a:r>
            <a:r>
              <a:rPr lang="en-US" sz="2800" b="1" i="1" dirty="0">
                <a:solidFill>
                  <a:schemeClr val="accent5">
                    <a:lumMod val="40000"/>
                    <a:lumOff val="60000"/>
                  </a:schemeClr>
                </a:solidFill>
                <a:cs typeface="Aharoni" pitchFamily="2" charset="-79"/>
              </a:rPr>
              <a:t>There was a rapid expansion in the field of education. There emerged a new class of readers consisting of traders, manufacturers, and even domestic servant.</a:t>
            </a:r>
          </a:p>
          <a:p>
            <a:pPr marL="457200" indent="-457200">
              <a:buFont typeface="Arial" pitchFamily="34" charset="0"/>
              <a:buChar char="•"/>
            </a:pPr>
            <a:endParaRPr lang="en-US" sz="2800" b="1" i="1" dirty="0">
              <a:solidFill>
                <a:schemeClr val="accent5">
                  <a:lumMod val="40000"/>
                  <a:lumOff val="60000"/>
                </a:schemeClr>
              </a:solidFill>
            </a:endParaRPr>
          </a:p>
        </p:txBody>
      </p:sp>
    </p:spTree>
    <p:extLst>
      <p:ext uri="{BB962C8B-B14F-4D97-AF65-F5344CB8AC3E}">
        <p14:creationId xmlns="" xmlns:p14="http://schemas.microsoft.com/office/powerpoint/2010/main" val="2727722374"/>
      </p:ext>
    </p:extLst>
  </p:cSld>
  <p:clrMapOvr>
    <a:masterClrMapping/>
  </p:clrMapOvr>
  <mc:AlternateContent xmlns:mc="http://schemas.openxmlformats.org/markup-compatibility/2006">
    <mc:Choice xmlns="" xmlns:p14="http://schemas.microsoft.com/office/powerpoint/2010/main" Requires="p14">
      <p:transition p14:dur="10">
        <p14:rippl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4000" r="-4000"/>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129654"/>
            <a:ext cx="8855122" cy="5262979"/>
          </a:xfrm>
          <a:prstGeom prst="rect">
            <a:avLst/>
          </a:prstGeom>
          <a:noFill/>
        </p:spPr>
        <p:txBody>
          <a:bodyPr wrap="square" rtlCol="0">
            <a:spAutoFit/>
          </a:bodyPr>
          <a:lstStyle/>
          <a:p>
            <a:pPr algn="ctr"/>
            <a:r>
              <a:rPr lang="en-US" sz="2800" b="1" i="1" dirty="0">
                <a:solidFill>
                  <a:schemeClr val="accent6">
                    <a:lumMod val="20000"/>
                    <a:lumOff val="80000"/>
                  </a:schemeClr>
                </a:solidFill>
                <a:latin typeface="Aharoni" pitchFamily="2" charset="-79"/>
                <a:cs typeface="Aharoni" pitchFamily="2" charset="-79"/>
              </a:rPr>
              <a:t>AGE OF  PROSE AND  REASON.</a:t>
            </a:r>
          </a:p>
          <a:p>
            <a:r>
              <a:rPr lang="en-US" sz="2800" b="1" i="1" dirty="0">
                <a:solidFill>
                  <a:schemeClr val="accent5">
                    <a:lumMod val="60000"/>
                    <a:lumOff val="40000"/>
                  </a:schemeClr>
                </a:solidFill>
                <a:cs typeface="Aharoni" pitchFamily="2" charset="-79"/>
              </a:rPr>
              <a:t>Matthew Arnold called the 18</a:t>
            </a:r>
            <a:r>
              <a:rPr lang="en-US" sz="2800" b="1" i="1" baseline="30000" dirty="0">
                <a:solidFill>
                  <a:schemeClr val="accent5">
                    <a:lumMod val="60000"/>
                    <a:lumOff val="40000"/>
                  </a:schemeClr>
                </a:solidFill>
                <a:cs typeface="Aharoni" pitchFamily="2" charset="-79"/>
              </a:rPr>
              <a:t>th</a:t>
            </a:r>
            <a:r>
              <a:rPr lang="en-US" sz="2800" b="1" i="1" dirty="0">
                <a:solidFill>
                  <a:schemeClr val="accent5">
                    <a:lumMod val="60000"/>
                    <a:lumOff val="40000"/>
                  </a:schemeClr>
                </a:solidFill>
                <a:cs typeface="Aharoni" pitchFamily="2" charset="-79"/>
              </a:rPr>
              <a:t> century “the age of prose and reasons” because no good poetry was written at that age and poetry itself  became ‘prosaic’. The new interest of the age , arising from the changed political and social conditions  ,demanded expression through pamphlets , magazines and news papers. The age also witnessed the rise of periodical press and the novel and a marked development of English essay .Satire played a major role in 18</a:t>
            </a:r>
            <a:r>
              <a:rPr lang="en-US" sz="2800" b="1" i="1" baseline="30000" dirty="0">
                <a:solidFill>
                  <a:schemeClr val="accent5">
                    <a:lumMod val="60000"/>
                    <a:lumOff val="40000"/>
                  </a:schemeClr>
                </a:solidFill>
                <a:cs typeface="Aharoni" pitchFamily="2" charset="-79"/>
              </a:rPr>
              <a:t>th</a:t>
            </a:r>
            <a:r>
              <a:rPr lang="en-US" sz="2800" b="1" i="1" dirty="0">
                <a:solidFill>
                  <a:schemeClr val="accent5">
                    <a:lumMod val="60000"/>
                    <a:lumOff val="40000"/>
                  </a:schemeClr>
                </a:solidFill>
                <a:cs typeface="Aharoni" pitchFamily="2" charset="-79"/>
              </a:rPr>
              <a:t> c. England as to correct the faults in the society.The greatest names in the period are-Addison , Steele ,Swift  ,Pope,  Defoe , Gibbon , etc.</a:t>
            </a:r>
          </a:p>
        </p:txBody>
      </p:sp>
    </p:spTree>
    <p:extLst>
      <p:ext uri="{BB962C8B-B14F-4D97-AF65-F5344CB8AC3E}">
        <p14:creationId xmlns="" xmlns:p14="http://schemas.microsoft.com/office/powerpoint/2010/main" val="344524359"/>
      </p:ext>
    </p:extLst>
  </p:cSld>
  <p:clrMapOvr>
    <a:masterClrMapping/>
  </p:clrMapOvr>
  <mc:AlternateContent xmlns:mc="http://schemas.openxmlformats.org/markup-compatibility/2006">
    <mc:Choice xmlns="" xmlns:p14="http://schemas.microsoft.com/office/powerpoint/2010/main" Requires="p14">
      <p:transition p14:dur="10">
        <p14:rippl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6200" y="87868"/>
            <a:ext cx="8915400" cy="7109639"/>
          </a:xfrm>
          <a:prstGeom prst="rect">
            <a:avLst/>
          </a:prstGeom>
          <a:noFill/>
        </p:spPr>
        <p:txBody>
          <a:bodyPr wrap="square" rtlCol="0">
            <a:spAutoFit/>
          </a:bodyPr>
          <a:lstStyle/>
          <a:p>
            <a:pPr algn="ctr"/>
            <a:r>
              <a:rPr lang="en-US" sz="4000" b="1" dirty="0">
                <a:solidFill>
                  <a:schemeClr val="tx2">
                    <a:lumMod val="20000"/>
                    <a:lumOff val="80000"/>
                  </a:schemeClr>
                </a:solidFill>
                <a:latin typeface="Algerian" pitchFamily="82" charset="0"/>
              </a:rPr>
              <a:t>DIFFERENT NAMES AND REASONS</a:t>
            </a:r>
            <a:endParaRPr lang="en-US" sz="4000" b="1" dirty="0">
              <a:solidFill>
                <a:srgbClr val="FF0000"/>
              </a:solidFill>
              <a:latin typeface="Algerian" pitchFamily="82" charset="0"/>
            </a:endParaRPr>
          </a:p>
          <a:p>
            <a:endParaRPr lang="en-US" sz="3200" b="1" i="1" dirty="0">
              <a:solidFill>
                <a:schemeClr val="bg1"/>
              </a:solidFill>
            </a:endParaRPr>
          </a:p>
          <a:p>
            <a:pPr marL="457200" indent="-457200">
              <a:buFont typeface="Arial" pitchFamily="34" charset="0"/>
              <a:buChar char="•"/>
            </a:pPr>
            <a:r>
              <a:rPr lang="en-US" sz="3200" b="1" i="1" dirty="0">
                <a:solidFill>
                  <a:srgbClr val="FF0000"/>
                </a:solidFill>
              </a:rPr>
              <a:t>The Augustan Age :- </a:t>
            </a:r>
            <a:r>
              <a:rPr lang="en-US" sz="3200" b="1" i="1" dirty="0">
                <a:solidFill>
                  <a:schemeClr val="accent5">
                    <a:lumMod val="60000"/>
                    <a:lumOff val="40000"/>
                  </a:schemeClr>
                </a:solidFill>
              </a:rPr>
              <a:t>The poet Goldsmith was the first to call it “</a:t>
            </a:r>
            <a:r>
              <a:rPr lang="en-US" sz="3200" b="1" i="1" u="sng" dirty="0">
                <a:solidFill>
                  <a:schemeClr val="accent5">
                    <a:lumMod val="60000"/>
                    <a:lumOff val="40000"/>
                  </a:schemeClr>
                </a:solidFill>
              </a:rPr>
              <a:t>Augustan Age</a:t>
            </a:r>
            <a:r>
              <a:rPr lang="en-US" sz="3200" b="1" i="1" dirty="0">
                <a:solidFill>
                  <a:schemeClr val="accent5">
                    <a:lumMod val="60000"/>
                    <a:lumOff val="40000"/>
                  </a:schemeClr>
                </a:solidFill>
              </a:rPr>
              <a:t>”, just the reign of king Augustus in Italy was the golden age of Latin literature, so also the early part of the 18</a:t>
            </a:r>
            <a:r>
              <a:rPr lang="en-US" sz="3200" b="1" i="1" baseline="30000" dirty="0">
                <a:solidFill>
                  <a:schemeClr val="accent5">
                    <a:lumMod val="60000"/>
                    <a:lumOff val="40000"/>
                  </a:schemeClr>
                </a:solidFill>
              </a:rPr>
              <a:t>th</a:t>
            </a:r>
            <a:r>
              <a:rPr lang="en-US" sz="3200" b="1" i="1" dirty="0">
                <a:solidFill>
                  <a:schemeClr val="accent5">
                    <a:lumMod val="60000"/>
                    <a:lumOff val="40000"/>
                  </a:schemeClr>
                </a:solidFill>
              </a:rPr>
              <a:t> c. was the golden age of English literature</a:t>
            </a:r>
            <a:r>
              <a:rPr lang="en-US" sz="3200" b="1" i="1" dirty="0">
                <a:solidFill>
                  <a:schemeClr val="bg1"/>
                </a:solidFill>
              </a:rPr>
              <a:t>.</a:t>
            </a:r>
          </a:p>
          <a:p>
            <a:pPr marL="457200" indent="-457200">
              <a:buFont typeface="Arial" pitchFamily="34" charset="0"/>
              <a:buChar char="•"/>
            </a:pPr>
            <a:r>
              <a:rPr lang="en-US" sz="3200" b="1" i="1" dirty="0">
                <a:solidFill>
                  <a:srgbClr val="FF0000"/>
                </a:solidFill>
              </a:rPr>
              <a:t>Age of Pope:-</a:t>
            </a:r>
            <a:r>
              <a:rPr lang="en-US" sz="3200" b="1" i="1" dirty="0">
                <a:solidFill>
                  <a:schemeClr val="accent5">
                    <a:lumMod val="60000"/>
                    <a:lumOff val="40000"/>
                  </a:schemeClr>
                </a:solidFill>
              </a:rPr>
              <a:t>The early half, from 1700 to 1745 may be called the age of pope for pope was the leading poet and man of letters of the period.</a:t>
            </a:r>
          </a:p>
          <a:p>
            <a:pPr marL="457200" indent="-457200">
              <a:buFont typeface="Arial" pitchFamily="34" charset="0"/>
              <a:buChar char="•"/>
            </a:pPr>
            <a:r>
              <a:rPr lang="en-US" sz="3200" b="1" i="1" dirty="0">
                <a:solidFill>
                  <a:srgbClr val="FF0000"/>
                </a:solidFill>
              </a:rPr>
              <a:t>Age of Dr. Johnson:- </a:t>
            </a:r>
            <a:r>
              <a:rPr lang="en-US" sz="3200" b="1" i="1" dirty="0">
                <a:solidFill>
                  <a:schemeClr val="accent5">
                    <a:lumMod val="60000"/>
                    <a:lumOff val="40000"/>
                  </a:schemeClr>
                </a:solidFill>
              </a:rPr>
              <a:t>The later half of the century from 1745 to 1785 may be called the age of Dr. Johnson . He was the leading literary figure.</a:t>
            </a:r>
          </a:p>
          <a:p>
            <a:pPr marL="457200" indent="-457200">
              <a:buFont typeface="Arial" pitchFamily="34" charset="0"/>
              <a:buChar char="•"/>
            </a:pPr>
            <a:endParaRPr lang="en-US" sz="3200" b="1" i="1" dirty="0">
              <a:solidFill>
                <a:schemeClr val="bg1"/>
              </a:solidFill>
            </a:endParaRPr>
          </a:p>
        </p:txBody>
      </p:sp>
    </p:spTree>
    <p:extLst>
      <p:ext uri="{BB962C8B-B14F-4D97-AF65-F5344CB8AC3E}">
        <p14:creationId xmlns="" xmlns:p14="http://schemas.microsoft.com/office/powerpoint/2010/main" val="284893312"/>
      </p:ext>
    </p:extLst>
  </p:cSld>
  <p:clrMapOvr>
    <a:masterClrMapping/>
  </p:clrMapOvr>
  <mc:AlternateContent xmlns:mc="http://schemas.openxmlformats.org/markup-compatibility/2006">
    <mc:Choice xmlns="" xmlns:p14="http://schemas.microsoft.com/office/powerpoint/2010/main" Requires="p14">
      <p:transition p14:dur="10">
        <p14:rippl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extLst>
              <a:ext uri="{BEBA8EAE-BF5A-486C-A8C5-ECC9F3942E4B}">
                <a14:imgProps xmlns="" xmlns:a14="http://schemas.microsoft.com/office/drawing/2010/main">
                  <a14:imgLayer r:embed="rId3">
                    <a14:imgEffect>
                      <a14:sharpenSoften amount="25000"/>
                    </a14:imgEffect>
                  </a14:imgLayer>
                </a14:imgProps>
              </a:ext>
            </a:extLst>
          </a:blip>
          <a:srcRect/>
          <a:stretch>
            <a:fillRect t="-6000" r="-1000" b="-10000"/>
          </a:stretch>
        </a:blipFill>
        <a:effectLst/>
      </p:bgPr>
    </p:bg>
    <p:spTree>
      <p:nvGrpSpPr>
        <p:cNvPr id="1" name=""/>
        <p:cNvGrpSpPr/>
        <p:nvPr/>
      </p:nvGrpSpPr>
      <p:grpSpPr>
        <a:xfrm>
          <a:off x="0" y="0"/>
          <a:ext cx="0" cy="0"/>
          <a:chOff x="0" y="0"/>
          <a:chExt cx="0" cy="0"/>
        </a:xfrm>
      </p:grpSpPr>
      <p:sp>
        <p:nvSpPr>
          <p:cNvPr id="4" name="TextBox 3"/>
          <p:cNvSpPr txBox="1"/>
          <p:nvPr/>
        </p:nvSpPr>
        <p:spPr>
          <a:xfrm>
            <a:off x="54591" y="304800"/>
            <a:ext cx="9089409" cy="6001643"/>
          </a:xfrm>
          <a:prstGeom prst="rect">
            <a:avLst/>
          </a:prstGeom>
          <a:noFill/>
        </p:spPr>
        <p:txBody>
          <a:bodyPr wrap="square" rtlCol="0">
            <a:spAutoFit/>
          </a:bodyPr>
          <a:lstStyle/>
          <a:p>
            <a:pPr marL="285750" indent="-285750">
              <a:buFont typeface="Arial" pitchFamily="34" charset="0"/>
              <a:buChar char="•"/>
            </a:pPr>
            <a:r>
              <a:rPr lang="en-US" sz="3200" b="1" i="1" dirty="0">
                <a:solidFill>
                  <a:srgbClr val="FF0000"/>
                </a:solidFill>
              </a:rPr>
              <a:t>Age of Transition:- </a:t>
            </a:r>
            <a:r>
              <a:rPr lang="en-US" sz="3200" b="1" i="1" dirty="0">
                <a:solidFill>
                  <a:schemeClr val="accent5">
                    <a:lumMod val="60000"/>
                    <a:lumOff val="40000"/>
                  </a:schemeClr>
                </a:solidFill>
              </a:rPr>
              <a:t>The later half of 18</a:t>
            </a:r>
            <a:r>
              <a:rPr lang="en-US" sz="3200" b="1" i="1" baseline="30000" dirty="0">
                <a:solidFill>
                  <a:schemeClr val="accent5">
                    <a:lumMod val="60000"/>
                    <a:lumOff val="40000"/>
                  </a:schemeClr>
                </a:solidFill>
              </a:rPr>
              <a:t>th</a:t>
            </a:r>
            <a:r>
              <a:rPr lang="en-US" sz="3200" b="1" i="1" dirty="0">
                <a:solidFill>
                  <a:schemeClr val="accent5">
                    <a:lumMod val="60000"/>
                    <a:lumOff val="40000"/>
                  </a:schemeClr>
                </a:solidFill>
              </a:rPr>
              <a:t> century is an age of reaction, an age of transition, an  age in  which there is a marked conflict between the old and the new  there was a reaction against classicism and reason and a search for new models of poetry. The period was affected by the French Revolution , the  American Revolution and the Industrial Revolution. The age is also known as Pre- Romantiasm </a:t>
            </a:r>
          </a:p>
          <a:p>
            <a:pPr marL="285750" indent="-285750">
              <a:buFont typeface="Arial" pitchFamily="34" charset="0"/>
              <a:buChar char="•"/>
            </a:pPr>
            <a:r>
              <a:rPr lang="en-US" sz="3200" b="1" i="1" dirty="0">
                <a:solidFill>
                  <a:srgbClr val="FF0000"/>
                </a:solidFill>
              </a:rPr>
              <a:t>The Pseudo Classical or Neo classical age:- </a:t>
            </a:r>
            <a:r>
              <a:rPr lang="en-US" sz="3200" b="1" i="1" dirty="0">
                <a:solidFill>
                  <a:schemeClr val="accent5">
                    <a:lumMod val="60000"/>
                    <a:lumOff val="40000"/>
                  </a:schemeClr>
                </a:solidFill>
              </a:rPr>
              <a:t>The writers of the age tried to imitate the style of Romans and Greeks once again.</a:t>
            </a:r>
          </a:p>
        </p:txBody>
      </p:sp>
    </p:spTree>
    <p:extLst>
      <p:ext uri="{BB962C8B-B14F-4D97-AF65-F5344CB8AC3E}">
        <p14:creationId xmlns="" xmlns:p14="http://schemas.microsoft.com/office/powerpoint/2010/main" val="1116563306"/>
      </p:ext>
    </p:extLst>
  </p:cSld>
  <p:clrMapOvr>
    <a:masterClrMapping/>
  </p:clrMapOvr>
  <mc:AlternateContent xmlns:mc="http://schemas.openxmlformats.org/markup-compatibility/2006">
    <mc:Choice xmlns="" xmlns:p14="http://schemas.microsoft.com/office/powerpoint/2010/main" Requires="p14">
      <p:transition p14:dur="10">
        <p14:rippl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257800" y="882177"/>
            <a:ext cx="3643028" cy="5641164"/>
          </a:xfrm>
          <a:prstGeom prst="rect">
            <a:avLst/>
          </a:prstGeom>
        </p:spPr>
      </p:pic>
      <p:sp>
        <p:nvSpPr>
          <p:cNvPr id="5" name="TextBox 4"/>
          <p:cNvSpPr txBox="1"/>
          <p:nvPr/>
        </p:nvSpPr>
        <p:spPr>
          <a:xfrm>
            <a:off x="304800" y="51179"/>
            <a:ext cx="8763000" cy="830997"/>
          </a:xfrm>
          <a:prstGeom prst="rect">
            <a:avLst/>
          </a:prstGeom>
          <a:noFill/>
        </p:spPr>
        <p:txBody>
          <a:bodyPr wrap="square" rtlCol="0">
            <a:spAutoFit/>
          </a:bodyPr>
          <a:lstStyle/>
          <a:p>
            <a:pPr algn="ctr"/>
            <a:r>
              <a:rPr lang="en-US" sz="4800" b="1" i="1" dirty="0">
                <a:solidFill>
                  <a:schemeClr val="accent5">
                    <a:lumMod val="60000"/>
                    <a:lumOff val="40000"/>
                  </a:schemeClr>
                </a:solidFill>
                <a:latin typeface="Aharoni" pitchFamily="2" charset="-79"/>
                <a:cs typeface="Aharoni" pitchFamily="2" charset="-79"/>
              </a:rPr>
              <a:t>DANIEL DEFOE (1660-1731) </a:t>
            </a:r>
          </a:p>
        </p:txBody>
      </p:sp>
      <p:sp>
        <p:nvSpPr>
          <p:cNvPr id="6" name="TextBox 5"/>
          <p:cNvSpPr txBox="1"/>
          <p:nvPr/>
        </p:nvSpPr>
        <p:spPr>
          <a:xfrm>
            <a:off x="102159" y="741149"/>
            <a:ext cx="5152229" cy="6247864"/>
          </a:xfrm>
          <a:prstGeom prst="rect">
            <a:avLst/>
          </a:prstGeom>
          <a:noFill/>
        </p:spPr>
        <p:txBody>
          <a:bodyPr wrap="square" rtlCol="0">
            <a:spAutoFit/>
          </a:bodyPr>
          <a:lstStyle/>
          <a:p>
            <a:pPr marL="285750" indent="-285750">
              <a:buFont typeface="Arial" pitchFamily="34" charset="0"/>
              <a:buChar char="•"/>
            </a:pPr>
            <a:r>
              <a:rPr lang="en-US" sz="2000" b="1" i="1" dirty="0">
                <a:solidFill>
                  <a:schemeClr val="bg1"/>
                </a:solidFill>
              </a:rPr>
              <a:t>Born as Daniel Foe, into a middle class dissenting family</a:t>
            </a:r>
          </a:p>
          <a:p>
            <a:pPr marL="285750" indent="-285750">
              <a:buFont typeface="Arial" pitchFamily="34" charset="0"/>
              <a:buChar char="•"/>
            </a:pPr>
            <a:r>
              <a:rPr lang="en-US" sz="2000" b="1" i="1" dirty="0">
                <a:solidFill>
                  <a:schemeClr val="bg1"/>
                </a:solidFill>
              </a:rPr>
              <a:t>Father intended him to become a minister, and  Defoe  received a excellent education at a Dissenting academy.</a:t>
            </a:r>
          </a:p>
          <a:p>
            <a:pPr marL="285750" indent="-285750">
              <a:buFont typeface="Arial" pitchFamily="34" charset="0"/>
              <a:buChar char="•"/>
            </a:pPr>
            <a:r>
              <a:rPr lang="en-US" sz="2000" b="1" i="1" dirty="0">
                <a:solidFill>
                  <a:schemeClr val="bg1"/>
                </a:solidFill>
              </a:rPr>
              <a:t>Becomes a merchant at age 20 , marries, and eventually has many children . Engages in trade sporadically throughout his life </a:t>
            </a:r>
          </a:p>
          <a:p>
            <a:pPr marL="285750" indent="-285750">
              <a:buFont typeface="Arial" pitchFamily="34" charset="0"/>
              <a:buChar char="•"/>
            </a:pPr>
            <a:r>
              <a:rPr lang="en-US" sz="2000" b="1" i="1" dirty="0">
                <a:solidFill>
                  <a:schemeClr val="bg1"/>
                </a:solidFill>
              </a:rPr>
              <a:t>Participates in failed rebellion to depose JamesII after James  is deposed in 1688, Defoe becomes a journalist pamphleteer, occasional secret agent and drifts in out of political and occasional secret agent and drifts in and out of political favors </a:t>
            </a:r>
          </a:p>
          <a:p>
            <a:pPr marL="285750" indent="-285750">
              <a:buFont typeface="Arial" pitchFamily="34" charset="0"/>
              <a:buChar char="•"/>
            </a:pPr>
            <a:r>
              <a:rPr lang="en-US" sz="2000" b="1" i="1" dirty="0">
                <a:solidFill>
                  <a:schemeClr val="bg1"/>
                </a:solidFill>
              </a:rPr>
              <a:t>Defoe writes </a:t>
            </a:r>
            <a:r>
              <a:rPr lang="en-US" sz="2000" b="1" i="1" u="sng" dirty="0">
                <a:solidFill>
                  <a:schemeClr val="bg1"/>
                </a:solidFill>
              </a:rPr>
              <a:t>conduct books </a:t>
            </a:r>
            <a:r>
              <a:rPr lang="en-US" sz="2000" b="1" i="1" u="sng" dirty="0">
                <a:solidFill>
                  <a:schemeClr val="bg2">
                    <a:lumMod val="50000"/>
                  </a:schemeClr>
                </a:solidFill>
              </a:rPr>
              <a:t>PAMPHELETS ,A TRADEMAN’S GUIDE, A TRAVEL GUIDE , SATIRICAL VERSE</a:t>
            </a:r>
          </a:p>
          <a:p>
            <a:pPr marL="285750" indent="-285750">
              <a:buFont typeface="Arial" pitchFamily="34" charset="0"/>
              <a:buChar char="•"/>
            </a:pPr>
            <a:r>
              <a:rPr lang="en-US" sz="2000" b="1" i="1" dirty="0">
                <a:solidFill>
                  <a:schemeClr val="bg1"/>
                </a:solidFill>
              </a:rPr>
              <a:t>And many other texts in addition to his major works; </a:t>
            </a:r>
            <a:r>
              <a:rPr lang="en-US" sz="2000" b="1" i="1" u="sng" dirty="0">
                <a:solidFill>
                  <a:schemeClr val="bg2">
                    <a:lumMod val="50000"/>
                  </a:schemeClr>
                </a:solidFill>
              </a:rPr>
              <a:t>ROBINSON CRUSEO </a:t>
            </a:r>
            <a:r>
              <a:rPr lang="en-US" sz="2000" b="1" i="1" dirty="0">
                <a:solidFill>
                  <a:schemeClr val="bg1"/>
                </a:solidFill>
              </a:rPr>
              <a:t>in his first novel published when he is 60 years old.</a:t>
            </a:r>
          </a:p>
        </p:txBody>
      </p:sp>
    </p:spTree>
    <p:extLst>
      <p:ext uri="{BB962C8B-B14F-4D97-AF65-F5344CB8AC3E}">
        <p14:creationId xmlns="" xmlns:p14="http://schemas.microsoft.com/office/powerpoint/2010/main" val="273514438"/>
      </p:ext>
    </p:extLst>
  </p:cSld>
  <p:clrMapOvr>
    <a:masterClrMapping/>
  </p:clrMapOvr>
  <mc:AlternateContent xmlns:mc="http://schemas.openxmlformats.org/markup-compatibility/2006">
    <mc:Choice xmlns="" xmlns:p14="http://schemas.microsoft.com/office/powerpoint/2010/main" Requires="p14">
      <p:transition p14:dur="10">
        <p14:rippl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19800" y="1066800"/>
            <a:ext cx="2989573" cy="5181600"/>
          </a:xfrm>
          <a:prstGeom prst="rect">
            <a:avLst/>
          </a:prstGeom>
        </p:spPr>
      </p:pic>
      <p:sp>
        <p:nvSpPr>
          <p:cNvPr id="5" name="TextBox 4"/>
          <p:cNvSpPr txBox="1"/>
          <p:nvPr/>
        </p:nvSpPr>
        <p:spPr>
          <a:xfrm>
            <a:off x="361666" y="78475"/>
            <a:ext cx="8591266" cy="830997"/>
          </a:xfrm>
          <a:prstGeom prst="rect">
            <a:avLst/>
          </a:prstGeom>
          <a:noFill/>
        </p:spPr>
        <p:txBody>
          <a:bodyPr wrap="square" rtlCol="0">
            <a:spAutoFit/>
          </a:bodyPr>
          <a:lstStyle/>
          <a:p>
            <a:pPr algn="ctr"/>
            <a:r>
              <a:rPr lang="en-US" sz="4800" b="1" i="1" dirty="0">
                <a:solidFill>
                  <a:schemeClr val="accent5">
                    <a:lumMod val="40000"/>
                    <a:lumOff val="60000"/>
                  </a:schemeClr>
                </a:solidFill>
              </a:rPr>
              <a:t>JONATHAN SWIFT ( 1667 – 1745)</a:t>
            </a:r>
          </a:p>
        </p:txBody>
      </p:sp>
      <p:sp>
        <p:nvSpPr>
          <p:cNvPr id="6" name="TextBox 5"/>
          <p:cNvSpPr txBox="1"/>
          <p:nvPr/>
        </p:nvSpPr>
        <p:spPr>
          <a:xfrm>
            <a:off x="0" y="1295400"/>
            <a:ext cx="6019800" cy="5632311"/>
          </a:xfrm>
          <a:prstGeom prst="rect">
            <a:avLst/>
          </a:prstGeom>
          <a:noFill/>
        </p:spPr>
        <p:txBody>
          <a:bodyPr wrap="square" rtlCol="0">
            <a:spAutoFit/>
          </a:bodyPr>
          <a:lstStyle/>
          <a:p>
            <a:pPr marL="285750" indent="-285750">
              <a:buFont typeface="Arial" pitchFamily="34" charset="0"/>
              <a:buChar char="•"/>
            </a:pPr>
            <a:r>
              <a:rPr lang="en-US" sz="2000" b="1" i="1" dirty="0">
                <a:solidFill>
                  <a:schemeClr val="bg1"/>
                </a:solidFill>
              </a:rPr>
              <a:t>Jonathan swift was an Anglo-Irish satirist ,essayist, political Pamphleteers ,poet and cleric who became Dean of St Patrick’s Cathedral ,Dublin.</a:t>
            </a:r>
          </a:p>
          <a:p>
            <a:pPr marL="285750" indent="-285750">
              <a:buFont typeface="Arial" pitchFamily="34" charset="0"/>
              <a:buChar char="•"/>
            </a:pPr>
            <a:r>
              <a:rPr lang="en-US" sz="2000" b="1" i="1" dirty="0">
                <a:solidFill>
                  <a:schemeClr val="bg1"/>
                </a:solidFill>
              </a:rPr>
              <a:t>Swift is remembering for works such as  </a:t>
            </a:r>
            <a:r>
              <a:rPr lang="en-US" sz="2000" b="1" i="1" u="sng" dirty="0">
                <a:solidFill>
                  <a:schemeClr val="bg2">
                    <a:lumMod val="50000"/>
                  </a:schemeClr>
                </a:solidFill>
              </a:rPr>
              <a:t>A TALES OF TUB (1704) ,AN ARGUMENT AGAINST ABOLISHING CHRISTANINTY(1712), GULIVER’S TRAVEL (1726) , and A MODEST PROPOSAL(1729).</a:t>
            </a:r>
            <a:r>
              <a:rPr lang="en-US" sz="2000" b="1" i="1" dirty="0">
                <a:solidFill>
                  <a:schemeClr val="bg1"/>
                </a:solidFill>
              </a:rPr>
              <a:t> He is regarded by the Encyclopedia Britannica as foremost prose satirist in English language and is well known for his poetry . He is originally published all his work under pseudonyms – such as Lemuel Guliver,Issac Bickerstaff , the Drapier-or anonymously. He was a master of two styles of satire, the Horatian and Juvenalian styles</a:t>
            </a:r>
          </a:p>
          <a:p>
            <a:pPr marL="285750" indent="-285750">
              <a:buFont typeface="Arial" pitchFamily="34" charset="0"/>
              <a:buChar char="•"/>
            </a:pPr>
            <a:r>
              <a:rPr lang="en-US" sz="2000" b="1" i="1" dirty="0">
                <a:solidFill>
                  <a:schemeClr val="bg1"/>
                </a:solidFill>
              </a:rPr>
              <a:t>His deadpan ,ironic writing style , particularly in A </a:t>
            </a:r>
            <a:r>
              <a:rPr lang="en-US" sz="2000" b="1" i="1" u="sng" dirty="0">
                <a:solidFill>
                  <a:schemeClr val="bg2">
                    <a:lumMod val="50000"/>
                  </a:schemeClr>
                </a:solidFill>
              </a:rPr>
              <a:t>MODEST PROPOSAL </a:t>
            </a:r>
            <a:r>
              <a:rPr lang="en-US" sz="2000" b="1" i="1" dirty="0">
                <a:solidFill>
                  <a:schemeClr val="bg1"/>
                </a:solidFill>
              </a:rPr>
              <a:t>,Has led to such satire being subsequently termed “</a:t>
            </a:r>
            <a:r>
              <a:rPr lang="en-US" sz="2000" b="1" i="1" u="sng" dirty="0">
                <a:solidFill>
                  <a:schemeClr val="bg2">
                    <a:lumMod val="50000"/>
                  </a:schemeClr>
                </a:solidFill>
              </a:rPr>
              <a:t>SWIFTIAN</a:t>
            </a:r>
            <a:r>
              <a:rPr lang="en-US" sz="2000" b="1" i="1" dirty="0">
                <a:solidFill>
                  <a:schemeClr val="bg1"/>
                </a:solidFill>
              </a:rPr>
              <a:t>”</a:t>
            </a:r>
          </a:p>
          <a:p>
            <a:pPr marL="285750" indent="-285750">
              <a:buFont typeface="Arial" pitchFamily="34" charset="0"/>
              <a:buChar char="•"/>
            </a:pPr>
            <a:endParaRPr lang="en-US" sz="2000" b="1" i="1" dirty="0">
              <a:solidFill>
                <a:schemeClr val="bg1"/>
              </a:solidFill>
            </a:endParaRPr>
          </a:p>
        </p:txBody>
      </p:sp>
    </p:spTree>
    <p:extLst>
      <p:ext uri="{BB962C8B-B14F-4D97-AF65-F5344CB8AC3E}">
        <p14:creationId xmlns="" xmlns:p14="http://schemas.microsoft.com/office/powerpoint/2010/main" val="1591903123"/>
      </p:ext>
    </p:extLst>
  </p:cSld>
  <p:clrMapOvr>
    <a:masterClrMapping/>
  </p:clrMapOvr>
  <mc:AlternateContent xmlns:mc="http://schemas.openxmlformats.org/markup-compatibility/2006">
    <mc:Choice xmlns="" xmlns:p14="http://schemas.microsoft.com/office/powerpoint/2010/main" Requires="p14">
      <p:transition p14:dur="10">
        <p14:ripple/>
      </p:transition>
    </mc:Choice>
    <mc:Fallback>
      <p:transition>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626</TotalTime>
  <Words>1828</Words>
  <Application>Microsoft Office PowerPoint</Application>
  <PresentationFormat>On-screen Show (4:3)</PresentationFormat>
  <Paragraphs>121</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Waveform</vt:lpstr>
      <vt:lpstr>Augustan Prose -Dr. Khushboo Assistant Professor Magadh Mahila College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ANJALI</dc:creator>
  <cp:lastModifiedBy>VISHAL</cp:lastModifiedBy>
  <cp:revision>68</cp:revision>
  <dcterms:created xsi:type="dcterms:W3CDTF">2019-08-16T16:25:45Z</dcterms:created>
  <dcterms:modified xsi:type="dcterms:W3CDTF">2020-04-05T07:50:05Z</dcterms:modified>
</cp:coreProperties>
</file>